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</p:sldIdLst>
  <p:sldSz cy="5143500" cx="9144000"/>
  <p:notesSz cx="6858000" cy="9144000"/>
  <p:embeddedFontLst>
    <p:embeddedFont>
      <p:font typeface="Source Sans 3 SemiBold"/>
      <p:regular r:id="rId33"/>
      <p:bold r:id="rId34"/>
      <p:italic r:id="rId35"/>
      <p:boldItalic r:id="rId36"/>
    </p:embeddedFont>
    <p:embeddedFont>
      <p:font typeface="Source Sans 3 ExtraBold"/>
      <p:bold r:id="rId37"/>
      <p:boldItalic r:id="rId38"/>
    </p:embeddedFont>
    <p:embeddedFont>
      <p:font typeface="Source Sans 3 Medium"/>
      <p:regular r:id="rId39"/>
      <p:bold r:id="rId40"/>
      <p:italic r:id="rId41"/>
      <p:boldItalic r:id="rId42"/>
    </p:embeddedFont>
    <p:embeddedFont>
      <p:font typeface="Source Sans 3"/>
      <p:regular r:id="rId43"/>
      <p:bold r:id="rId44"/>
      <p:italic r:id="rId45"/>
      <p:boldItalic r:id="rId4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C0D6F0C-9EEC-49ED-9676-37F20239E1A2}">
  <a:tblStyle styleId="{2C0D6F0C-9EEC-49ED-9676-37F20239E1A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SourceSans3Medium-bold.fntdata"/><Relationship Id="rId20" Type="http://schemas.openxmlformats.org/officeDocument/2006/relationships/slide" Target="slides/slide14.xml"/><Relationship Id="rId42" Type="http://schemas.openxmlformats.org/officeDocument/2006/relationships/font" Target="fonts/SourceSans3Medium-boldItalic.fntdata"/><Relationship Id="rId41" Type="http://schemas.openxmlformats.org/officeDocument/2006/relationships/font" Target="fonts/SourceSans3Medium-italic.fntdata"/><Relationship Id="rId22" Type="http://schemas.openxmlformats.org/officeDocument/2006/relationships/slide" Target="slides/slide16.xml"/><Relationship Id="rId44" Type="http://schemas.openxmlformats.org/officeDocument/2006/relationships/font" Target="fonts/SourceSans3-bold.fntdata"/><Relationship Id="rId21" Type="http://schemas.openxmlformats.org/officeDocument/2006/relationships/slide" Target="slides/slide15.xml"/><Relationship Id="rId43" Type="http://schemas.openxmlformats.org/officeDocument/2006/relationships/font" Target="fonts/SourceSans3-regular.fntdata"/><Relationship Id="rId24" Type="http://schemas.openxmlformats.org/officeDocument/2006/relationships/slide" Target="slides/slide18.xml"/><Relationship Id="rId46" Type="http://schemas.openxmlformats.org/officeDocument/2006/relationships/font" Target="fonts/SourceSans3-boldItalic.fntdata"/><Relationship Id="rId23" Type="http://schemas.openxmlformats.org/officeDocument/2006/relationships/slide" Target="slides/slide17.xml"/><Relationship Id="rId45" Type="http://schemas.openxmlformats.org/officeDocument/2006/relationships/font" Target="fonts/SourceSans3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font" Target="fonts/SourceSans3SemiBold-regular.fntdata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font" Target="fonts/SourceSans3SemiBold-italic.fntdata"/><Relationship Id="rId12" Type="http://schemas.openxmlformats.org/officeDocument/2006/relationships/slide" Target="slides/slide6.xml"/><Relationship Id="rId34" Type="http://schemas.openxmlformats.org/officeDocument/2006/relationships/font" Target="fonts/SourceSans3SemiBold-bold.fntdata"/><Relationship Id="rId15" Type="http://schemas.openxmlformats.org/officeDocument/2006/relationships/slide" Target="slides/slide9.xml"/><Relationship Id="rId37" Type="http://schemas.openxmlformats.org/officeDocument/2006/relationships/font" Target="fonts/SourceSans3ExtraBold-bold.fntdata"/><Relationship Id="rId14" Type="http://schemas.openxmlformats.org/officeDocument/2006/relationships/slide" Target="slides/slide8.xml"/><Relationship Id="rId36" Type="http://schemas.openxmlformats.org/officeDocument/2006/relationships/font" Target="fonts/SourceSans3SemiBold-boldItalic.fntdata"/><Relationship Id="rId17" Type="http://schemas.openxmlformats.org/officeDocument/2006/relationships/slide" Target="slides/slide11.xml"/><Relationship Id="rId39" Type="http://schemas.openxmlformats.org/officeDocument/2006/relationships/font" Target="fonts/SourceSans3Medium-regular.fntdata"/><Relationship Id="rId16" Type="http://schemas.openxmlformats.org/officeDocument/2006/relationships/slide" Target="slides/slide10.xml"/><Relationship Id="rId38" Type="http://schemas.openxmlformats.org/officeDocument/2006/relationships/font" Target="fonts/SourceSans3ExtraBold-boldItalic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1ed946ecd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31ed946ecd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Can you mention that most tests assume that the data follows a normal distribution? Given fewer number of participants in each scenario, there were not enough data points to get a lower significant p-value.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31ed946ecd7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31ed946ecd7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31ecf483b3b_1_3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31ecf483b3b_1_3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31ecf483b3b_1_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31ecf483b3b_1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31ecf483b3b_1_2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31ecf483b3b_1_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31ecf483b3b_1_2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31ecf483b3b_1_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1ee0c08276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31ee0c08276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1ee0c08276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1ee0c08276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31ecf483b3b_1_2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31ecf483b3b_1_2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31ecf483b3b_1_2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31ecf483b3b_1_2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31ecf483b3b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31ecf483b3b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31ee0c08276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31ee0c08276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31ee0c08276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31ee0c08276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31ecf483b3b_1_2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31ecf483b3b_1_2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31ecf483b3b_1_2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31ecf483b3b_1_2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31ee0c08276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31ee0c08276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31ecf483b3b_1_3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31ecf483b3b_1_3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31ecf483b3b_1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31ecf483b3b_1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31ecf483b3b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31ecf483b3b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1ecf483b3b_1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1ecf483b3b_1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1ecf483b3b_1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1ecf483b3b_1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1ecf483b3b_1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1ecf483b3b_1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31ecf483b3b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31ecf483b3b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31ecf483b3b_1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31ecf483b3b_1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1ecf483b3b_1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1ecf483b3b_1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gradFill>
          <a:gsLst>
            <a:gs pos="0">
              <a:srgbClr val="614385"/>
            </a:gs>
            <a:gs pos="100000">
              <a:srgbClr val="516395"/>
            </a:gs>
          </a:gsLst>
          <a:lin ang="0" scaled="0"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1.png"/><Relationship Id="rId4" Type="http://schemas.openxmlformats.org/officeDocument/2006/relationships/hyperlink" Target="https://www.linkedin.com/pulse/interdependence-stephen-lipscombe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5.jpg"/><Relationship Id="rId4" Type="http://schemas.openxmlformats.org/officeDocument/2006/relationships/hyperlink" Target="https://dribbble.com/shots/17386462-Data-Privacy-Day/attachments/12510518?mode=media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Relationship Id="rId4" Type="http://schemas.openxmlformats.org/officeDocument/2006/relationships/image" Target="../media/image2.png"/><Relationship Id="rId5" Type="http://schemas.openxmlformats.org/officeDocument/2006/relationships/image" Target="../media/image19.png"/><Relationship Id="rId6" Type="http://schemas.openxmlformats.org/officeDocument/2006/relationships/image" Target="../media/image2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Relationship Id="rId4" Type="http://schemas.openxmlformats.org/officeDocument/2006/relationships/image" Target="../media/image12.png"/><Relationship Id="rId5" Type="http://schemas.openxmlformats.org/officeDocument/2006/relationships/image" Target="../media/image16.png"/><Relationship Id="rId6" Type="http://schemas.openxmlformats.org/officeDocument/2006/relationships/image" Target="../media/image18.png"/><Relationship Id="rId7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134E5E"/>
            </a:gs>
            <a:gs pos="100000">
              <a:srgbClr val="71B280"/>
            </a:gs>
          </a:gsLst>
          <a:lin ang="0" scaled="0"/>
        </a:gra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5251125" y="390025"/>
            <a:ext cx="3671100" cy="3744900"/>
          </a:xfrm>
          <a:prstGeom prst="rect">
            <a:avLst/>
          </a:prstGeom>
          <a:solidFill>
            <a:srgbClr val="7B9A8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5" name="Google Shape;5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4150" y="517888"/>
            <a:ext cx="3505052" cy="3489168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/>
          <p:nvPr/>
        </p:nvSpPr>
        <p:spPr>
          <a:xfrm>
            <a:off x="537800" y="509425"/>
            <a:ext cx="4622100" cy="350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600">
                <a:solidFill>
                  <a:schemeClr val="lt1"/>
                </a:solidFill>
                <a:latin typeface="Source Sans 3"/>
                <a:ea typeface="Source Sans 3"/>
                <a:cs typeface="Source Sans 3"/>
                <a:sym typeface="Source Sans 3"/>
              </a:rPr>
              <a:t>Interdependent Privacy in Smartphone App Permissions</a:t>
            </a:r>
            <a:endParaRPr b="1" sz="4600">
              <a:solidFill>
                <a:schemeClr val="lt1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sp>
        <p:nvSpPr>
          <p:cNvPr id="57" name="Google Shape;57;p13"/>
          <p:cNvSpPr txBox="1"/>
          <p:nvPr/>
        </p:nvSpPr>
        <p:spPr>
          <a:xfrm>
            <a:off x="311700" y="4232063"/>
            <a:ext cx="8520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CCCCCC"/>
                </a:solidFill>
                <a:latin typeface="Source Sans 3"/>
                <a:ea typeface="Source Sans 3"/>
                <a:cs typeface="Source Sans 3"/>
                <a:sym typeface="Source Sans 3"/>
              </a:rPr>
              <a:t>Replication Study by:</a:t>
            </a:r>
            <a:r>
              <a:rPr b="1" lang="en">
                <a:solidFill>
                  <a:schemeClr val="lt1"/>
                </a:solidFill>
                <a:latin typeface="Source Sans 3"/>
                <a:ea typeface="Source Sans 3"/>
                <a:cs typeface="Source Sans 3"/>
                <a:sym typeface="Source Sans 3"/>
              </a:rPr>
              <a:t> Manila Devaraja </a:t>
            </a:r>
            <a:r>
              <a:rPr b="1" lang="en" sz="1100">
                <a:solidFill>
                  <a:schemeClr val="lt1"/>
                </a:solidFill>
                <a:latin typeface="Source Sans 3"/>
                <a:ea typeface="Source Sans 3"/>
                <a:cs typeface="Source Sans 3"/>
                <a:sym typeface="Source Sans 3"/>
              </a:rPr>
              <a:t>(u1320404)</a:t>
            </a:r>
            <a:r>
              <a:rPr b="1" lang="en">
                <a:solidFill>
                  <a:schemeClr val="lt1"/>
                </a:solidFill>
                <a:latin typeface="Source Sans 3"/>
                <a:ea typeface="Source Sans 3"/>
                <a:cs typeface="Source Sans 3"/>
                <a:sym typeface="Source Sans 3"/>
              </a:rPr>
              <a:t>, Jens Phanich </a:t>
            </a:r>
            <a:r>
              <a:rPr b="1" lang="en" sz="1100">
                <a:solidFill>
                  <a:schemeClr val="lt1"/>
                </a:solidFill>
                <a:latin typeface="Source Sans 3"/>
                <a:ea typeface="Source Sans 3"/>
                <a:cs typeface="Source Sans 3"/>
                <a:sym typeface="Source Sans 3"/>
              </a:rPr>
              <a:t>(u0916721), </a:t>
            </a:r>
            <a:r>
              <a:rPr b="1" lang="en">
                <a:solidFill>
                  <a:schemeClr val="lt1"/>
                </a:solidFill>
                <a:latin typeface="Source Sans 3"/>
                <a:ea typeface="Source Sans 3"/>
                <a:cs typeface="Source Sans 3"/>
                <a:sym typeface="Source Sans 3"/>
              </a:rPr>
              <a:t>Sharath Satish </a:t>
            </a:r>
            <a:r>
              <a:rPr b="1" lang="en" sz="1100">
                <a:solidFill>
                  <a:schemeClr val="lt1"/>
                </a:solidFill>
                <a:latin typeface="Source Sans 3"/>
                <a:ea typeface="Source Sans 3"/>
                <a:cs typeface="Source Sans 3"/>
                <a:sym typeface="Source Sans 3"/>
              </a:rPr>
              <a:t>(u1471908)</a:t>
            </a:r>
            <a:r>
              <a:rPr b="1" lang="en">
                <a:solidFill>
                  <a:schemeClr val="lt1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endParaRPr b="1" sz="1100">
              <a:solidFill>
                <a:schemeClr val="lt1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sp>
        <p:nvSpPr>
          <p:cNvPr id="58" name="Google Shape;58;p13"/>
          <p:cNvSpPr txBox="1"/>
          <p:nvPr/>
        </p:nvSpPr>
        <p:spPr>
          <a:xfrm>
            <a:off x="127650" y="4604725"/>
            <a:ext cx="8888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Source Sans 3 Medium"/>
                <a:ea typeface="Source Sans 3 Medium"/>
                <a:cs typeface="Source Sans 3 Medium"/>
                <a:sym typeface="Source Sans 3 Medium"/>
              </a:rPr>
              <a:t>Maximilian Marsch, Jens Grossklags, and Sameer Patil. 2021. Won't You Think of Others?: Interdependent Privacy in Smartphone App Permissions. Proc. ACM Hum.-Comput. Interact. 5, CSCW2, Article 437 (October 2021), 35 pages. https://doi.org/10.1145/3479581</a:t>
            </a:r>
            <a:endParaRPr sz="800">
              <a:solidFill>
                <a:schemeClr val="lt1"/>
              </a:solidFill>
              <a:latin typeface="Source Sans 3 Medium"/>
              <a:ea typeface="Source Sans 3 Medium"/>
              <a:cs typeface="Source Sans 3 Medium"/>
              <a:sym typeface="Source Sans 3 Medium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2"/>
          <p:cNvSpPr txBox="1"/>
          <p:nvPr>
            <p:ph type="title"/>
          </p:nvPr>
        </p:nvSpPr>
        <p:spPr>
          <a:xfrm>
            <a:off x="576275" y="279200"/>
            <a:ext cx="3060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Source Sans 3"/>
                <a:ea typeface="Source Sans 3"/>
                <a:cs typeface="Source Sans 3"/>
                <a:sym typeface="Source Sans 3"/>
              </a:rPr>
              <a:t>Survey Design</a:t>
            </a:r>
            <a:endParaRPr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pic>
        <p:nvPicPr>
          <p:cNvPr id="185" name="Google Shape;18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6263" y="974287"/>
            <a:ext cx="7991475" cy="378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3"/>
          <p:cNvSpPr txBox="1"/>
          <p:nvPr>
            <p:ph type="title"/>
          </p:nvPr>
        </p:nvSpPr>
        <p:spPr>
          <a:xfrm>
            <a:off x="378375" y="2908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Source Sans 3"/>
                <a:ea typeface="Source Sans 3"/>
                <a:cs typeface="Source Sans 3"/>
                <a:sym typeface="Source Sans 3"/>
              </a:rPr>
              <a:t>Survey Data Cleaning</a:t>
            </a:r>
            <a:endParaRPr b="1">
              <a:solidFill>
                <a:schemeClr val="lt1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sp>
        <p:nvSpPr>
          <p:cNvPr id="191" name="Google Shape;191;p23"/>
          <p:cNvSpPr/>
          <p:nvPr/>
        </p:nvSpPr>
        <p:spPr>
          <a:xfrm>
            <a:off x="378375" y="1039263"/>
            <a:ext cx="2213400" cy="1190700"/>
          </a:xfrm>
          <a:prstGeom prst="roundRect">
            <a:avLst>
              <a:gd fmla="val 16667" name="adj"/>
            </a:avLst>
          </a:prstGeom>
          <a:solidFill>
            <a:srgbClr val="BEB0D5">
              <a:alpha val="5000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Source Sans 3"/>
                <a:ea typeface="Source Sans 3"/>
                <a:cs typeface="Source Sans 3"/>
                <a:sym typeface="Source Sans 3"/>
              </a:rPr>
              <a:t>Number of Participants =</a:t>
            </a:r>
            <a:r>
              <a:rPr b="1" lang="en"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r>
              <a:rPr b="1" lang="en">
                <a:solidFill>
                  <a:srgbClr val="FFEDBC"/>
                </a:solidFill>
                <a:latin typeface="Source Sans 3"/>
                <a:ea typeface="Source Sans 3"/>
                <a:cs typeface="Source Sans 3"/>
                <a:sym typeface="Source Sans 3"/>
              </a:rPr>
              <a:t>34</a:t>
            </a:r>
            <a:endParaRPr b="1">
              <a:latin typeface="Source Sans 3"/>
              <a:ea typeface="Source Sans 3"/>
              <a:cs typeface="Source Sans 3"/>
              <a:sym typeface="Source Sans 3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Source Sans 3"/>
                <a:ea typeface="Source Sans 3"/>
                <a:cs typeface="Source Sans 3"/>
                <a:sym typeface="Source Sans 3"/>
              </a:rPr>
              <a:t>(</a:t>
            </a:r>
            <a:r>
              <a:rPr b="1" lang="en" sz="1200">
                <a:solidFill>
                  <a:schemeClr val="lt1"/>
                </a:solidFill>
                <a:latin typeface="Source Sans 3"/>
                <a:ea typeface="Source Sans 3"/>
                <a:cs typeface="Source Sans 3"/>
                <a:sym typeface="Source Sans 3"/>
              </a:rPr>
              <a:t>6 participants</a:t>
            </a:r>
            <a:r>
              <a:rPr lang="en" sz="1200">
                <a:solidFill>
                  <a:schemeClr val="lt1"/>
                </a:solidFill>
                <a:latin typeface="Source Sans 3"/>
                <a:ea typeface="Source Sans 3"/>
                <a:cs typeface="Source Sans 3"/>
                <a:sym typeface="Source Sans 3"/>
              </a:rPr>
              <a:t> failed to identify the correct scenario)</a:t>
            </a:r>
            <a:endParaRPr sz="1200">
              <a:solidFill>
                <a:schemeClr val="lt1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sp>
        <p:nvSpPr>
          <p:cNvPr id="192" name="Google Shape;192;p23"/>
          <p:cNvSpPr/>
          <p:nvPr/>
        </p:nvSpPr>
        <p:spPr>
          <a:xfrm>
            <a:off x="3390825" y="1041663"/>
            <a:ext cx="1973400" cy="1190700"/>
          </a:xfrm>
          <a:prstGeom prst="roundRect">
            <a:avLst>
              <a:gd fmla="val 16667" name="adj"/>
            </a:avLst>
          </a:prstGeom>
          <a:solidFill>
            <a:srgbClr val="BEB0D5">
              <a:alpha val="5000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lt1"/>
                </a:solidFill>
                <a:latin typeface="Source Sans 3"/>
                <a:ea typeface="Source Sans 3"/>
                <a:cs typeface="Source Sans 3"/>
                <a:sym typeface="Source Sans 3"/>
              </a:rPr>
              <a:t>Attention Check </a:t>
            </a:r>
            <a:r>
              <a:rPr b="1" lang="en" sz="1700">
                <a:solidFill>
                  <a:schemeClr val="lt1"/>
                </a:solidFill>
                <a:latin typeface="Source Sans 3"/>
                <a:ea typeface="Source Sans 3"/>
                <a:cs typeface="Source Sans 3"/>
                <a:sym typeface="Source Sans 3"/>
              </a:rPr>
              <a:t>Defaulters</a:t>
            </a:r>
            <a:r>
              <a:rPr b="1" lang="en" sz="1700">
                <a:solidFill>
                  <a:schemeClr val="lt1"/>
                </a:solidFill>
                <a:latin typeface="Source Sans 3"/>
                <a:ea typeface="Source Sans 3"/>
                <a:cs typeface="Source Sans 3"/>
                <a:sym typeface="Source Sans 3"/>
              </a:rPr>
              <a:t> =</a:t>
            </a:r>
            <a:r>
              <a:rPr b="1" lang="en" sz="1700"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r>
              <a:rPr b="1" lang="en" sz="1700">
                <a:solidFill>
                  <a:srgbClr val="FFEDBC"/>
                </a:solidFill>
                <a:latin typeface="Source Sans 3"/>
                <a:ea typeface="Source Sans 3"/>
                <a:cs typeface="Source Sans 3"/>
                <a:sym typeface="Source Sans 3"/>
              </a:rPr>
              <a:t>2</a:t>
            </a:r>
            <a:endParaRPr b="1" sz="1700">
              <a:solidFill>
                <a:srgbClr val="FFEDBC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sp>
        <p:nvSpPr>
          <p:cNvPr id="193" name="Google Shape;193;p23"/>
          <p:cNvSpPr/>
          <p:nvPr/>
        </p:nvSpPr>
        <p:spPr>
          <a:xfrm>
            <a:off x="2664450" y="1307613"/>
            <a:ext cx="653700" cy="572700"/>
          </a:xfrm>
          <a:prstGeom prst="mathMinus">
            <a:avLst>
              <a:gd fmla="val 23520" name="adj1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23"/>
          <p:cNvSpPr/>
          <p:nvPr/>
        </p:nvSpPr>
        <p:spPr>
          <a:xfrm>
            <a:off x="5762813" y="1307613"/>
            <a:ext cx="572700" cy="572700"/>
          </a:xfrm>
          <a:prstGeom prst="mathEqual">
            <a:avLst>
              <a:gd fmla="val 23520" name="adj1"/>
              <a:gd fmla="val 11760" name="adj2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23"/>
          <p:cNvSpPr/>
          <p:nvPr/>
        </p:nvSpPr>
        <p:spPr>
          <a:xfrm>
            <a:off x="6734100" y="1041663"/>
            <a:ext cx="1809900" cy="1190700"/>
          </a:xfrm>
          <a:prstGeom prst="roundRect">
            <a:avLst>
              <a:gd fmla="val 16667" name="adj"/>
            </a:avLst>
          </a:prstGeom>
          <a:solidFill>
            <a:srgbClr val="BEB0D5">
              <a:alpha val="500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lt1"/>
                </a:solidFill>
                <a:latin typeface="Source Sans 3"/>
                <a:ea typeface="Source Sans 3"/>
                <a:cs typeface="Source Sans 3"/>
                <a:sym typeface="Source Sans 3"/>
              </a:rPr>
              <a:t>Valid</a:t>
            </a:r>
            <a:r>
              <a:rPr b="1" lang="en" sz="180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r>
              <a:rPr b="1" lang="en" sz="1800">
                <a:solidFill>
                  <a:schemeClr val="lt1"/>
                </a:solidFill>
                <a:latin typeface="Source Sans 3"/>
                <a:ea typeface="Source Sans 3"/>
                <a:cs typeface="Source Sans 3"/>
                <a:sym typeface="Source Sans 3"/>
              </a:rPr>
              <a:t>Number of Participants =</a:t>
            </a:r>
            <a:r>
              <a:rPr b="1" lang="en" sz="1800">
                <a:solidFill>
                  <a:schemeClr val="dk1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r>
              <a:rPr b="1" lang="en" sz="1800">
                <a:solidFill>
                  <a:srgbClr val="FFEDBC"/>
                </a:solidFill>
                <a:latin typeface="Source Sans 3"/>
                <a:ea typeface="Source Sans 3"/>
                <a:cs typeface="Source Sans 3"/>
                <a:sym typeface="Source Sans 3"/>
              </a:rPr>
              <a:t>32</a:t>
            </a:r>
            <a:endParaRPr b="1" sz="2000">
              <a:solidFill>
                <a:srgbClr val="FFEDBC"/>
              </a:solidFill>
            </a:endParaRPr>
          </a:p>
        </p:txBody>
      </p:sp>
      <p:sp>
        <p:nvSpPr>
          <p:cNvPr id="196" name="Google Shape;196;p23"/>
          <p:cNvSpPr/>
          <p:nvPr/>
        </p:nvSpPr>
        <p:spPr>
          <a:xfrm>
            <a:off x="1742324" y="2903475"/>
            <a:ext cx="1291200" cy="9690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614385"/>
              </a:gs>
              <a:gs pos="100000">
                <a:srgbClr val="516395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Source Sans 3"/>
                <a:ea typeface="Source Sans 3"/>
                <a:cs typeface="Source Sans 3"/>
                <a:sym typeface="Source Sans 3"/>
              </a:rPr>
              <a:t>Calendar</a:t>
            </a:r>
            <a:endParaRPr b="1" sz="1200">
              <a:solidFill>
                <a:schemeClr val="lt1"/>
              </a:solidFill>
              <a:latin typeface="Source Sans 3"/>
              <a:ea typeface="Source Sans 3"/>
              <a:cs typeface="Source Sans 3"/>
              <a:sym typeface="Source Sans 3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Source Sans 3"/>
                <a:ea typeface="Source Sans 3"/>
                <a:cs typeface="Source Sans 3"/>
                <a:sym typeface="Source Sans 3"/>
              </a:rPr>
              <a:t>Persons</a:t>
            </a:r>
            <a:endParaRPr b="1" sz="1200">
              <a:solidFill>
                <a:schemeClr val="lt1"/>
              </a:solidFill>
              <a:latin typeface="Source Sans 3"/>
              <a:ea typeface="Source Sans 3"/>
              <a:cs typeface="Source Sans 3"/>
              <a:sym typeface="Source Sans 3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EF7CB0"/>
                </a:solidFill>
                <a:latin typeface="Source Sans 3"/>
                <a:ea typeface="Source Sans 3"/>
                <a:cs typeface="Source Sans 3"/>
                <a:sym typeface="Source Sans 3"/>
              </a:rPr>
              <a:t>5</a:t>
            </a:r>
            <a:endParaRPr b="1" sz="1200">
              <a:solidFill>
                <a:srgbClr val="EF7CB0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sp>
        <p:nvSpPr>
          <p:cNvPr id="197" name="Google Shape;197;p23"/>
          <p:cNvSpPr/>
          <p:nvPr/>
        </p:nvSpPr>
        <p:spPr>
          <a:xfrm>
            <a:off x="3068724" y="2903475"/>
            <a:ext cx="1291200" cy="9690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614385"/>
              </a:gs>
              <a:gs pos="100000">
                <a:srgbClr val="516395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Source Sans 3"/>
                <a:ea typeface="Source Sans 3"/>
                <a:cs typeface="Source Sans 3"/>
                <a:sym typeface="Source Sans 3"/>
              </a:rPr>
              <a:t>Calendar</a:t>
            </a:r>
            <a:endParaRPr b="1" sz="1200">
              <a:solidFill>
                <a:schemeClr val="lt1"/>
              </a:solidFill>
              <a:latin typeface="Source Sans 3"/>
              <a:ea typeface="Source Sans 3"/>
              <a:cs typeface="Source Sans 3"/>
              <a:sym typeface="Source Sans 3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Source Sans 3"/>
                <a:ea typeface="Source Sans 3"/>
                <a:cs typeface="Source Sans 3"/>
                <a:sym typeface="Source Sans 3"/>
              </a:rPr>
              <a:t>Non-Persons</a:t>
            </a:r>
            <a:endParaRPr b="1" sz="1200">
              <a:solidFill>
                <a:schemeClr val="lt1"/>
              </a:solidFill>
              <a:latin typeface="Source Sans 3"/>
              <a:ea typeface="Source Sans 3"/>
              <a:cs typeface="Source Sans 3"/>
              <a:sym typeface="Source Sans 3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EF7CB0"/>
                </a:solidFill>
                <a:latin typeface="Source Sans 3"/>
                <a:ea typeface="Source Sans 3"/>
                <a:cs typeface="Source Sans 3"/>
                <a:sym typeface="Source Sans 3"/>
              </a:rPr>
              <a:t>4</a:t>
            </a:r>
            <a:endParaRPr b="1" sz="1200">
              <a:solidFill>
                <a:srgbClr val="EF7CB0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sp>
        <p:nvSpPr>
          <p:cNvPr id="198" name="Google Shape;198;p23"/>
          <p:cNvSpPr/>
          <p:nvPr/>
        </p:nvSpPr>
        <p:spPr>
          <a:xfrm>
            <a:off x="4395124" y="2903475"/>
            <a:ext cx="1291200" cy="9690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614385"/>
              </a:gs>
              <a:gs pos="100000">
                <a:srgbClr val="516395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Source Sans 3"/>
                <a:ea typeface="Source Sans 3"/>
                <a:cs typeface="Source Sans 3"/>
                <a:sym typeface="Source Sans 3"/>
              </a:rPr>
              <a:t>Contacts</a:t>
            </a:r>
            <a:endParaRPr b="1" sz="1200">
              <a:solidFill>
                <a:schemeClr val="lt1"/>
              </a:solidFill>
              <a:latin typeface="Source Sans 3"/>
              <a:ea typeface="Source Sans 3"/>
              <a:cs typeface="Source Sans 3"/>
              <a:sym typeface="Source Sans 3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Source Sans 3"/>
                <a:ea typeface="Source Sans 3"/>
                <a:cs typeface="Source Sans 3"/>
                <a:sym typeface="Source Sans 3"/>
              </a:rPr>
              <a:t>Persons</a:t>
            </a:r>
            <a:endParaRPr b="1" sz="1200">
              <a:solidFill>
                <a:schemeClr val="lt1"/>
              </a:solidFill>
              <a:latin typeface="Source Sans 3"/>
              <a:ea typeface="Source Sans 3"/>
              <a:cs typeface="Source Sans 3"/>
              <a:sym typeface="Source Sans 3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EF7CB0"/>
                </a:solidFill>
                <a:latin typeface="Source Sans 3"/>
                <a:ea typeface="Source Sans 3"/>
                <a:cs typeface="Source Sans 3"/>
                <a:sym typeface="Source Sans 3"/>
              </a:rPr>
              <a:t>3</a:t>
            </a:r>
            <a:endParaRPr b="1" sz="1200">
              <a:solidFill>
                <a:srgbClr val="EF7CB0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sp>
        <p:nvSpPr>
          <p:cNvPr id="199" name="Google Shape;199;p23"/>
          <p:cNvSpPr/>
          <p:nvPr/>
        </p:nvSpPr>
        <p:spPr>
          <a:xfrm>
            <a:off x="5721524" y="2903475"/>
            <a:ext cx="1291200" cy="9690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614385"/>
              </a:gs>
              <a:gs pos="100000">
                <a:srgbClr val="516395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Source Sans 3"/>
                <a:ea typeface="Source Sans 3"/>
                <a:cs typeface="Source Sans 3"/>
                <a:sym typeface="Source Sans 3"/>
              </a:rPr>
              <a:t>Contacts</a:t>
            </a:r>
            <a:endParaRPr b="1" sz="1200">
              <a:solidFill>
                <a:schemeClr val="lt1"/>
              </a:solidFill>
              <a:latin typeface="Source Sans 3"/>
              <a:ea typeface="Source Sans 3"/>
              <a:cs typeface="Source Sans 3"/>
              <a:sym typeface="Source Sans 3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Source Sans 3"/>
                <a:ea typeface="Source Sans 3"/>
                <a:cs typeface="Source Sans 3"/>
                <a:sym typeface="Source Sans 3"/>
              </a:rPr>
              <a:t>Non-Persons</a:t>
            </a:r>
            <a:endParaRPr b="1" sz="1200">
              <a:solidFill>
                <a:schemeClr val="lt1"/>
              </a:solidFill>
              <a:latin typeface="Source Sans 3"/>
              <a:ea typeface="Source Sans 3"/>
              <a:cs typeface="Source Sans 3"/>
              <a:sym typeface="Source Sans 3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EF7CB0"/>
                </a:solidFill>
                <a:latin typeface="Source Sans 3"/>
                <a:ea typeface="Source Sans 3"/>
                <a:cs typeface="Source Sans 3"/>
                <a:sym typeface="Source Sans 3"/>
              </a:rPr>
              <a:t>4</a:t>
            </a:r>
            <a:endParaRPr b="1" sz="1200">
              <a:solidFill>
                <a:srgbClr val="EF7CB0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sp>
        <p:nvSpPr>
          <p:cNvPr id="200" name="Google Shape;200;p23"/>
          <p:cNvSpPr/>
          <p:nvPr/>
        </p:nvSpPr>
        <p:spPr>
          <a:xfrm>
            <a:off x="1742324" y="3975150"/>
            <a:ext cx="1291200" cy="9690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614385"/>
              </a:gs>
              <a:gs pos="100000">
                <a:srgbClr val="516395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Source Sans 3"/>
                <a:ea typeface="Source Sans 3"/>
                <a:cs typeface="Source Sans 3"/>
                <a:sym typeface="Source Sans 3"/>
              </a:rPr>
              <a:t>Photos</a:t>
            </a:r>
            <a:endParaRPr b="1" sz="1200">
              <a:solidFill>
                <a:schemeClr val="lt1"/>
              </a:solidFill>
              <a:latin typeface="Source Sans 3"/>
              <a:ea typeface="Source Sans 3"/>
              <a:cs typeface="Source Sans 3"/>
              <a:sym typeface="Source Sans 3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Source Sans 3"/>
                <a:ea typeface="Source Sans 3"/>
                <a:cs typeface="Source Sans 3"/>
                <a:sym typeface="Source Sans 3"/>
              </a:rPr>
              <a:t>Persons</a:t>
            </a:r>
            <a:endParaRPr b="1" sz="1200">
              <a:solidFill>
                <a:schemeClr val="lt1"/>
              </a:solidFill>
              <a:latin typeface="Source Sans 3"/>
              <a:ea typeface="Source Sans 3"/>
              <a:cs typeface="Source Sans 3"/>
              <a:sym typeface="Source Sans 3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EF7CB0"/>
                </a:solidFill>
                <a:latin typeface="Source Sans 3"/>
                <a:ea typeface="Source Sans 3"/>
                <a:cs typeface="Source Sans 3"/>
                <a:sym typeface="Source Sans 3"/>
              </a:rPr>
              <a:t>5</a:t>
            </a:r>
            <a:endParaRPr b="1" sz="1200">
              <a:solidFill>
                <a:srgbClr val="EF7CB0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sp>
        <p:nvSpPr>
          <p:cNvPr id="201" name="Google Shape;201;p23"/>
          <p:cNvSpPr/>
          <p:nvPr/>
        </p:nvSpPr>
        <p:spPr>
          <a:xfrm>
            <a:off x="3068724" y="3975150"/>
            <a:ext cx="1291200" cy="9690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614385"/>
              </a:gs>
              <a:gs pos="100000">
                <a:srgbClr val="516395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Source Sans 3"/>
                <a:ea typeface="Source Sans 3"/>
                <a:cs typeface="Source Sans 3"/>
                <a:sym typeface="Source Sans 3"/>
              </a:rPr>
              <a:t>Photos</a:t>
            </a:r>
            <a:endParaRPr b="1" sz="1200">
              <a:solidFill>
                <a:schemeClr val="lt1"/>
              </a:solidFill>
              <a:latin typeface="Source Sans 3"/>
              <a:ea typeface="Source Sans 3"/>
              <a:cs typeface="Source Sans 3"/>
              <a:sym typeface="Source Sans 3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Source Sans 3"/>
                <a:ea typeface="Source Sans 3"/>
                <a:cs typeface="Source Sans 3"/>
                <a:sym typeface="Source Sans 3"/>
              </a:rPr>
              <a:t>Non-Persons</a:t>
            </a:r>
            <a:endParaRPr b="1" sz="1200">
              <a:solidFill>
                <a:schemeClr val="lt1"/>
              </a:solidFill>
              <a:latin typeface="Source Sans 3"/>
              <a:ea typeface="Source Sans 3"/>
              <a:cs typeface="Source Sans 3"/>
              <a:sym typeface="Source Sans 3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EF7CB0"/>
                </a:solidFill>
                <a:latin typeface="Source Sans 3"/>
                <a:ea typeface="Source Sans 3"/>
                <a:cs typeface="Source Sans 3"/>
                <a:sym typeface="Source Sans 3"/>
              </a:rPr>
              <a:t>5</a:t>
            </a:r>
            <a:endParaRPr b="1" sz="1200">
              <a:solidFill>
                <a:srgbClr val="EF7CB0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sp>
        <p:nvSpPr>
          <p:cNvPr id="202" name="Google Shape;202;p23"/>
          <p:cNvSpPr/>
          <p:nvPr/>
        </p:nvSpPr>
        <p:spPr>
          <a:xfrm>
            <a:off x="4395124" y="3975150"/>
            <a:ext cx="1291200" cy="9690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614385"/>
              </a:gs>
              <a:gs pos="100000">
                <a:srgbClr val="516395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Source Sans 3"/>
                <a:ea typeface="Source Sans 3"/>
                <a:cs typeface="Source Sans 3"/>
                <a:sym typeface="Source Sans 3"/>
              </a:rPr>
              <a:t>File System</a:t>
            </a:r>
            <a:endParaRPr b="1" sz="1200">
              <a:solidFill>
                <a:schemeClr val="lt1"/>
              </a:solidFill>
              <a:latin typeface="Source Sans 3"/>
              <a:ea typeface="Source Sans 3"/>
              <a:cs typeface="Source Sans 3"/>
              <a:sym typeface="Source Sans 3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Source Sans 3"/>
                <a:ea typeface="Source Sans 3"/>
                <a:cs typeface="Source Sans 3"/>
                <a:sym typeface="Source Sans 3"/>
              </a:rPr>
              <a:t>Persons</a:t>
            </a:r>
            <a:endParaRPr b="1" sz="1200">
              <a:solidFill>
                <a:schemeClr val="lt1"/>
              </a:solidFill>
              <a:latin typeface="Source Sans 3"/>
              <a:ea typeface="Source Sans 3"/>
              <a:cs typeface="Source Sans 3"/>
              <a:sym typeface="Source Sans 3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EF7CB0"/>
                </a:solidFill>
                <a:latin typeface="Source Sans 3"/>
                <a:ea typeface="Source Sans 3"/>
                <a:cs typeface="Source Sans 3"/>
                <a:sym typeface="Source Sans 3"/>
              </a:rPr>
              <a:t>3</a:t>
            </a:r>
            <a:endParaRPr b="1" sz="1200">
              <a:solidFill>
                <a:srgbClr val="EF7CB0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sp>
        <p:nvSpPr>
          <p:cNvPr id="203" name="Google Shape;203;p23"/>
          <p:cNvSpPr/>
          <p:nvPr/>
        </p:nvSpPr>
        <p:spPr>
          <a:xfrm>
            <a:off x="5721524" y="3975150"/>
            <a:ext cx="1291200" cy="9690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614385"/>
              </a:gs>
              <a:gs pos="100000">
                <a:srgbClr val="516395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Source Sans 3"/>
                <a:ea typeface="Source Sans 3"/>
                <a:cs typeface="Source Sans 3"/>
                <a:sym typeface="Source Sans 3"/>
              </a:rPr>
              <a:t>File Systems</a:t>
            </a:r>
            <a:endParaRPr b="1" sz="1200">
              <a:solidFill>
                <a:schemeClr val="lt1"/>
              </a:solidFill>
              <a:latin typeface="Source Sans 3"/>
              <a:ea typeface="Source Sans 3"/>
              <a:cs typeface="Source Sans 3"/>
              <a:sym typeface="Source Sans 3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Source Sans 3"/>
                <a:ea typeface="Source Sans 3"/>
                <a:cs typeface="Source Sans 3"/>
                <a:sym typeface="Source Sans 3"/>
              </a:rPr>
              <a:t>Non-Persons</a:t>
            </a:r>
            <a:endParaRPr b="1" sz="1200">
              <a:solidFill>
                <a:schemeClr val="lt1"/>
              </a:solidFill>
              <a:latin typeface="Source Sans 3"/>
              <a:ea typeface="Source Sans 3"/>
              <a:cs typeface="Source Sans 3"/>
              <a:sym typeface="Source Sans 3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EF7CB0"/>
                </a:solidFill>
                <a:latin typeface="Source Sans 3"/>
                <a:ea typeface="Source Sans 3"/>
                <a:cs typeface="Source Sans 3"/>
                <a:sym typeface="Source Sans 3"/>
              </a:rPr>
              <a:t>4</a:t>
            </a:r>
            <a:endParaRPr b="1" sz="1200">
              <a:solidFill>
                <a:srgbClr val="EF7CB0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sp>
        <p:nvSpPr>
          <p:cNvPr id="204" name="Google Shape;204;p23"/>
          <p:cNvSpPr txBox="1"/>
          <p:nvPr/>
        </p:nvSpPr>
        <p:spPr>
          <a:xfrm>
            <a:off x="2793600" y="2408075"/>
            <a:ext cx="3556800" cy="42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Source Sans 3"/>
                <a:ea typeface="Source Sans 3"/>
                <a:cs typeface="Source Sans 3"/>
                <a:sym typeface="Source Sans 3"/>
              </a:rPr>
              <a:t>Participant Random Assignment Count </a:t>
            </a:r>
            <a:endParaRPr b="1">
              <a:solidFill>
                <a:schemeClr val="lt1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4"/>
          <p:cNvSpPr txBox="1"/>
          <p:nvPr>
            <p:ph type="title"/>
          </p:nvPr>
        </p:nvSpPr>
        <p:spPr>
          <a:xfrm>
            <a:off x="378375" y="2908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Source Sans 3"/>
                <a:ea typeface="Source Sans 3"/>
                <a:cs typeface="Source Sans 3"/>
                <a:sym typeface="Source Sans 3"/>
              </a:rPr>
              <a:t>Demographic of Participants (n=32)</a:t>
            </a:r>
            <a:endParaRPr b="1">
              <a:solidFill>
                <a:schemeClr val="lt1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sp>
        <p:nvSpPr>
          <p:cNvPr id="210" name="Google Shape;210;p24"/>
          <p:cNvSpPr/>
          <p:nvPr/>
        </p:nvSpPr>
        <p:spPr>
          <a:xfrm>
            <a:off x="485249" y="1435950"/>
            <a:ext cx="1291200" cy="9690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614385"/>
              </a:gs>
              <a:gs pos="100000">
                <a:srgbClr val="516395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Source Sans 3"/>
                <a:ea typeface="Source Sans 3"/>
                <a:cs typeface="Source Sans 3"/>
                <a:sym typeface="Source Sans 3"/>
              </a:rPr>
              <a:t>Man</a:t>
            </a:r>
            <a:endParaRPr b="1" sz="1200">
              <a:solidFill>
                <a:schemeClr val="lt1"/>
              </a:solidFill>
              <a:latin typeface="Source Sans 3"/>
              <a:ea typeface="Source Sans 3"/>
              <a:cs typeface="Source Sans 3"/>
              <a:sym typeface="Source Sans 3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EF7CB0"/>
                </a:solidFill>
                <a:latin typeface="Source Sans 3"/>
                <a:ea typeface="Source Sans 3"/>
                <a:cs typeface="Source Sans 3"/>
                <a:sym typeface="Source Sans 3"/>
              </a:rPr>
              <a:t>23</a:t>
            </a:r>
            <a:endParaRPr b="1" sz="1200">
              <a:solidFill>
                <a:srgbClr val="EF7CB0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sp>
        <p:nvSpPr>
          <p:cNvPr id="211" name="Google Shape;211;p24"/>
          <p:cNvSpPr/>
          <p:nvPr/>
        </p:nvSpPr>
        <p:spPr>
          <a:xfrm>
            <a:off x="1811649" y="1435950"/>
            <a:ext cx="1291200" cy="9690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614385"/>
              </a:gs>
              <a:gs pos="100000">
                <a:srgbClr val="516395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Source Sans 3"/>
                <a:ea typeface="Source Sans 3"/>
                <a:cs typeface="Source Sans 3"/>
                <a:sym typeface="Source Sans 3"/>
              </a:rPr>
              <a:t>Woman</a:t>
            </a:r>
            <a:endParaRPr b="1" sz="1200">
              <a:solidFill>
                <a:schemeClr val="lt1"/>
              </a:solidFill>
              <a:latin typeface="Source Sans 3"/>
              <a:ea typeface="Source Sans 3"/>
              <a:cs typeface="Source Sans 3"/>
              <a:sym typeface="Source Sans 3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EF7CB0"/>
                </a:solidFill>
                <a:latin typeface="Source Sans 3"/>
                <a:ea typeface="Source Sans 3"/>
                <a:cs typeface="Source Sans 3"/>
                <a:sym typeface="Source Sans 3"/>
              </a:rPr>
              <a:t>7</a:t>
            </a:r>
            <a:endParaRPr b="1" sz="1200">
              <a:solidFill>
                <a:srgbClr val="EF7CB0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sp>
        <p:nvSpPr>
          <p:cNvPr id="212" name="Google Shape;212;p24"/>
          <p:cNvSpPr/>
          <p:nvPr/>
        </p:nvSpPr>
        <p:spPr>
          <a:xfrm>
            <a:off x="3138049" y="1435950"/>
            <a:ext cx="1291200" cy="9690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614385"/>
              </a:gs>
              <a:gs pos="100000">
                <a:srgbClr val="516395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Source Sans 3"/>
                <a:ea typeface="Source Sans 3"/>
                <a:cs typeface="Source Sans 3"/>
                <a:sym typeface="Source Sans 3"/>
              </a:rPr>
              <a:t>Non-Binary</a:t>
            </a:r>
            <a:endParaRPr b="1" sz="1200">
              <a:solidFill>
                <a:schemeClr val="lt1"/>
              </a:solidFill>
              <a:latin typeface="Source Sans 3"/>
              <a:ea typeface="Source Sans 3"/>
              <a:cs typeface="Source Sans 3"/>
              <a:sym typeface="Source Sans 3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EF7CB0"/>
                </a:solidFill>
                <a:latin typeface="Source Sans 3"/>
                <a:ea typeface="Source Sans 3"/>
                <a:cs typeface="Source Sans 3"/>
                <a:sym typeface="Source Sans 3"/>
              </a:rPr>
              <a:t>1</a:t>
            </a:r>
            <a:endParaRPr b="1" sz="1200">
              <a:solidFill>
                <a:srgbClr val="EF7CB0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sp>
        <p:nvSpPr>
          <p:cNvPr id="213" name="Google Shape;213;p24"/>
          <p:cNvSpPr/>
          <p:nvPr/>
        </p:nvSpPr>
        <p:spPr>
          <a:xfrm>
            <a:off x="4464450" y="1435950"/>
            <a:ext cx="1402500" cy="9690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614385"/>
              </a:gs>
              <a:gs pos="100000">
                <a:srgbClr val="516395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Source Sans 3"/>
                <a:ea typeface="Source Sans 3"/>
                <a:cs typeface="Source Sans 3"/>
                <a:sym typeface="Source Sans 3"/>
              </a:rPr>
              <a:t>Prefer not to say</a:t>
            </a:r>
            <a:endParaRPr b="1" sz="1200">
              <a:solidFill>
                <a:schemeClr val="lt1"/>
              </a:solidFill>
              <a:latin typeface="Source Sans 3"/>
              <a:ea typeface="Source Sans 3"/>
              <a:cs typeface="Source Sans 3"/>
              <a:sym typeface="Source Sans 3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EF7CB0"/>
                </a:solidFill>
                <a:latin typeface="Source Sans 3"/>
                <a:ea typeface="Source Sans 3"/>
                <a:cs typeface="Source Sans 3"/>
                <a:sym typeface="Source Sans 3"/>
              </a:rPr>
              <a:t>1</a:t>
            </a:r>
            <a:endParaRPr b="1" sz="1200">
              <a:solidFill>
                <a:srgbClr val="EF7CB0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sp>
        <p:nvSpPr>
          <p:cNvPr id="214" name="Google Shape;214;p24"/>
          <p:cNvSpPr txBox="1"/>
          <p:nvPr/>
        </p:nvSpPr>
        <p:spPr>
          <a:xfrm>
            <a:off x="444900" y="939600"/>
            <a:ext cx="3556800" cy="42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Source Sans 3"/>
                <a:ea typeface="Source Sans 3"/>
                <a:cs typeface="Source Sans 3"/>
                <a:sym typeface="Source Sans 3"/>
              </a:rPr>
              <a:t>Gender</a:t>
            </a:r>
            <a:endParaRPr b="1">
              <a:solidFill>
                <a:schemeClr val="lt1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sp>
        <p:nvSpPr>
          <p:cNvPr id="215" name="Google Shape;215;p24"/>
          <p:cNvSpPr/>
          <p:nvPr/>
        </p:nvSpPr>
        <p:spPr>
          <a:xfrm>
            <a:off x="485250" y="3255225"/>
            <a:ext cx="1012500" cy="9690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614385"/>
              </a:gs>
              <a:gs pos="100000">
                <a:srgbClr val="516395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Source Sans 3"/>
                <a:ea typeface="Source Sans 3"/>
                <a:cs typeface="Source Sans 3"/>
                <a:sym typeface="Source Sans 3"/>
              </a:rPr>
              <a:t>Asian</a:t>
            </a:r>
            <a:endParaRPr b="1" sz="1200">
              <a:solidFill>
                <a:schemeClr val="lt1"/>
              </a:solidFill>
              <a:latin typeface="Source Sans 3"/>
              <a:ea typeface="Source Sans 3"/>
              <a:cs typeface="Source Sans 3"/>
              <a:sym typeface="Source Sans 3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EF7CB0"/>
                </a:solidFill>
                <a:latin typeface="Source Sans 3"/>
                <a:ea typeface="Source Sans 3"/>
                <a:cs typeface="Source Sans 3"/>
                <a:sym typeface="Source Sans 3"/>
              </a:rPr>
              <a:t>17</a:t>
            </a:r>
            <a:endParaRPr b="1" sz="1200">
              <a:solidFill>
                <a:srgbClr val="EF7CB0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sp>
        <p:nvSpPr>
          <p:cNvPr id="216" name="Google Shape;216;p24"/>
          <p:cNvSpPr/>
          <p:nvPr/>
        </p:nvSpPr>
        <p:spPr>
          <a:xfrm>
            <a:off x="1545850" y="3255225"/>
            <a:ext cx="1186800" cy="9690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614385"/>
              </a:gs>
              <a:gs pos="100000">
                <a:srgbClr val="516395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Source Sans 3"/>
                <a:ea typeface="Source Sans 3"/>
                <a:cs typeface="Source Sans 3"/>
                <a:sym typeface="Source Sans 3"/>
              </a:rPr>
              <a:t>White or Caucasian</a:t>
            </a:r>
            <a:endParaRPr b="1" sz="1200">
              <a:solidFill>
                <a:schemeClr val="lt1"/>
              </a:solidFill>
              <a:latin typeface="Source Sans 3"/>
              <a:ea typeface="Source Sans 3"/>
              <a:cs typeface="Source Sans 3"/>
              <a:sym typeface="Source Sans 3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EF7CB0"/>
                </a:solidFill>
                <a:latin typeface="Source Sans 3"/>
                <a:ea typeface="Source Sans 3"/>
                <a:cs typeface="Source Sans 3"/>
                <a:sym typeface="Source Sans 3"/>
              </a:rPr>
              <a:t>8</a:t>
            </a:r>
            <a:endParaRPr b="1" sz="1200">
              <a:solidFill>
                <a:srgbClr val="EF7CB0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sp>
        <p:nvSpPr>
          <p:cNvPr id="217" name="Google Shape;217;p24"/>
          <p:cNvSpPr/>
          <p:nvPr/>
        </p:nvSpPr>
        <p:spPr>
          <a:xfrm>
            <a:off x="2780749" y="3255225"/>
            <a:ext cx="1291200" cy="9690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614385"/>
              </a:gs>
              <a:gs pos="100000">
                <a:srgbClr val="516395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Source Sans 3"/>
                <a:ea typeface="Source Sans 3"/>
                <a:cs typeface="Source Sans 3"/>
                <a:sym typeface="Source Sans 3"/>
              </a:rPr>
              <a:t>Asian or White or Caucasian</a:t>
            </a:r>
            <a:endParaRPr b="1" sz="1200">
              <a:solidFill>
                <a:schemeClr val="lt1"/>
              </a:solidFill>
              <a:latin typeface="Source Sans 3"/>
              <a:ea typeface="Source Sans 3"/>
              <a:cs typeface="Source Sans 3"/>
              <a:sym typeface="Source Sans 3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EF7CB0"/>
                </a:solidFill>
                <a:latin typeface="Source Sans 3"/>
                <a:ea typeface="Source Sans 3"/>
                <a:cs typeface="Source Sans 3"/>
                <a:sym typeface="Source Sans 3"/>
              </a:rPr>
              <a:t>2</a:t>
            </a:r>
            <a:endParaRPr b="1" sz="1200">
              <a:solidFill>
                <a:srgbClr val="EF7CB0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sp>
        <p:nvSpPr>
          <p:cNvPr id="218" name="Google Shape;218;p24"/>
          <p:cNvSpPr/>
          <p:nvPr/>
        </p:nvSpPr>
        <p:spPr>
          <a:xfrm>
            <a:off x="4120050" y="3255225"/>
            <a:ext cx="1093500" cy="9690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614385"/>
              </a:gs>
              <a:gs pos="100000">
                <a:srgbClr val="516395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Source Sans 3"/>
                <a:ea typeface="Source Sans 3"/>
                <a:cs typeface="Source Sans 3"/>
                <a:sym typeface="Source Sans 3"/>
              </a:rPr>
              <a:t>Prefer not to say</a:t>
            </a:r>
            <a:endParaRPr b="1" sz="1200">
              <a:solidFill>
                <a:schemeClr val="lt1"/>
              </a:solidFill>
              <a:latin typeface="Source Sans 3"/>
              <a:ea typeface="Source Sans 3"/>
              <a:cs typeface="Source Sans 3"/>
              <a:sym typeface="Source Sans 3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EF7CB0"/>
                </a:solidFill>
                <a:latin typeface="Source Sans 3"/>
                <a:ea typeface="Source Sans 3"/>
                <a:cs typeface="Source Sans 3"/>
                <a:sym typeface="Source Sans 3"/>
              </a:rPr>
              <a:t>2</a:t>
            </a:r>
            <a:endParaRPr b="1" sz="1200">
              <a:solidFill>
                <a:srgbClr val="EF7CB0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sp>
        <p:nvSpPr>
          <p:cNvPr id="219" name="Google Shape;219;p24"/>
          <p:cNvSpPr txBox="1"/>
          <p:nvPr/>
        </p:nvSpPr>
        <p:spPr>
          <a:xfrm>
            <a:off x="444900" y="2758875"/>
            <a:ext cx="3556800" cy="42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Source Sans 3"/>
                <a:ea typeface="Source Sans 3"/>
                <a:cs typeface="Source Sans 3"/>
                <a:sym typeface="Source Sans 3"/>
              </a:rPr>
              <a:t>Ethnicity</a:t>
            </a:r>
            <a:endParaRPr b="1">
              <a:solidFill>
                <a:schemeClr val="lt1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sp>
        <p:nvSpPr>
          <p:cNvPr id="220" name="Google Shape;220;p24"/>
          <p:cNvSpPr/>
          <p:nvPr/>
        </p:nvSpPr>
        <p:spPr>
          <a:xfrm>
            <a:off x="5261650" y="3255225"/>
            <a:ext cx="896400" cy="9690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614385"/>
              </a:gs>
              <a:gs pos="100000">
                <a:srgbClr val="516395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Source Sans 3"/>
                <a:ea typeface="Source Sans 3"/>
                <a:cs typeface="Source Sans 3"/>
                <a:sym typeface="Source Sans 3"/>
              </a:rPr>
              <a:t>Hispanic</a:t>
            </a:r>
            <a:endParaRPr b="1" sz="1200">
              <a:solidFill>
                <a:schemeClr val="lt1"/>
              </a:solidFill>
              <a:latin typeface="Source Sans 3"/>
              <a:ea typeface="Source Sans 3"/>
              <a:cs typeface="Source Sans 3"/>
              <a:sym typeface="Source Sans 3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EF7CB0"/>
                </a:solidFill>
                <a:latin typeface="Source Sans 3"/>
                <a:ea typeface="Source Sans 3"/>
                <a:cs typeface="Source Sans 3"/>
                <a:sym typeface="Source Sans 3"/>
              </a:rPr>
              <a:t>1</a:t>
            </a:r>
            <a:endParaRPr b="1" sz="1200">
              <a:solidFill>
                <a:srgbClr val="EF7CB0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sp>
        <p:nvSpPr>
          <p:cNvPr id="221" name="Google Shape;221;p24"/>
          <p:cNvSpPr/>
          <p:nvPr/>
        </p:nvSpPr>
        <p:spPr>
          <a:xfrm>
            <a:off x="6206150" y="3255225"/>
            <a:ext cx="1211400" cy="9690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614385"/>
              </a:gs>
              <a:gs pos="100000">
                <a:srgbClr val="516395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Source Sans 3"/>
                <a:ea typeface="Source Sans 3"/>
                <a:cs typeface="Source Sans 3"/>
                <a:sym typeface="Source Sans 3"/>
              </a:rPr>
              <a:t>Hispanic or White or Caucasian</a:t>
            </a:r>
            <a:endParaRPr b="1" sz="1200">
              <a:solidFill>
                <a:schemeClr val="lt1"/>
              </a:solidFill>
              <a:latin typeface="Source Sans 3"/>
              <a:ea typeface="Source Sans 3"/>
              <a:cs typeface="Source Sans 3"/>
              <a:sym typeface="Source Sans 3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EF7CB0"/>
                </a:solidFill>
                <a:latin typeface="Source Sans 3"/>
                <a:ea typeface="Source Sans 3"/>
                <a:cs typeface="Source Sans 3"/>
                <a:sym typeface="Source Sans 3"/>
              </a:rPr>
              <a:t>1</a:t>
            </a:r>
            <a:endParaRPr b="1" sz="1200">
              <a:solidFill>
                <a:srgbClr val="EF7CB0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sp>
        <p:nvSpPr>
          <p:cNvPr id="222" name="Google Shape;222;p24"/>
          <p:cNvSpPr/>
          <p:nvPr/>
        </p:nvSpPr>
        <p:spPr>
          <a:xfrm>
            <a:off x="7465650" y="3255225"/>
            <a:ext cx="1593600" cy="9690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614385"/>
              </a:gs>
              <a:gs pos="100000">
                <a:srgbClr val="516395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Source Sans 3"/>
                <a:ea typeface="Source Sans 3"/>
                <a:cs typeface="Source Sans 3"/>
                <a:sym typeface="Source Sans 3"/>
              </a:rPr>
              <a:t>Asian or </a:t>
            </a:r>
            <a:r>
              <a:rPr b="1" lang="en" sz="1200">
                <a:solidFill>
                  <a:schemeClr val="lt1"/>
                </a:solidFill>
                <a:latin typeface="Source Sans 3"/>
                <a:ea typeface="Source Sans 3"/>
                <a:cs typeface="Source Sans 3"/>
                <a:sym typeface="Source Sans 3"/>
              </a:rPr>
              <a:t>Hispanic or White or Caucasian</a:t>
            </a:r>
            <a:endParaRPr b="1" sz="1200">
              <a:solidFill>
                <a:schemeClr val="lt1"/>
              </a:solidFill>
              <a:latin typeface="Source Sans 3"/>
              <a:ea typeface="Source Sans 3"/>
              <a:cs typeface="Source Sans 3"/>
              <a:sym typeface="Source Sans 3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EF7CB0"/>
                </a:solidFill>
                <a:latin typeface="Source Sans 3"/>
                <a:ea typeface="Source Sans 3"/>
                <a:cs typeface="Source Sans 3"/>
                <a:sym typeface="Source Sans 3"/>
              </a:rPr>
              <a:t>1</a:t>
            </a:r>
            <a:endParaRPr b="1" sz="1200">
              <a:solidFill>
                <a:srgbClr val="EF7CB0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5"/>
          <p:cNvSpPr txBox="1"/>
          <p:nvPr/>
        </p:nvSpPr>
        <p:spPr>
          <a:xfrm>
            <a:off x="403050" y="223150"/>
            <a:ext cx="5453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lt1"/>
                </a:solidFill>
                <a:latin typeface="Source Sans 3"/>
                <a:ea typeface="Source Sans 3"/>
                <a:cs typeface="Source Sans 3"/>
                <a:sym typeface="Source Sans 3"/>
              </a:rPr>
              <a:t>Concerns over </a:t>
            </a:r>
            <a:r>
              <a:rPr b="1" lang="en" sz="2800">
                <a:solidFill>
                  <a:srgbClr val="FFD966"/>
                </a:solidFill>
                <a:latin typeface="Source Sans 3"/>
                <a:ea typeface="Source Sans 3"/>
                <a:cs typeface="Source Sans 3"/>
                <a:sym typeface="Source Sans 3"/>
              </a:rPr>
              <a:t>Thomas’ Privacy</a:t>
            </a:r>
            <a:endParaRPr b="1" sz="2800">
              <a:solidFill>
                <a:srgbClr val="FFD966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pic>
        <p:nvPicPr>
          <p:cNvPr id="228" name="Google Shape;22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9575" y="2353075"/>
            <a:ext cx="4077476" cy="2170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25"/>
          <p:cNvPicPr preferRelativeResize="0"/>
          <p:nvPr/>
        </p:nvPicPr>
        <p:blipFill rotWithShape="1">
          <a:blip r:embed="rId4">
            <a:alphaModFix/>
          </a:blip>
          <a:srcRect b="0" l="0" r="0" t="4058"/>
          <a:stretch/>
        </p:blipFill>
        <p:spPr>
          <a:xfrm>
            <a:off x="403050" y="920300"/>
            <a:ext cx="4359251" cy="2717550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25"/>
          <p:cNvSpPr txBox="1"/>
          <p:nvPr/>
        </p:nvSpPr>
        <p:spPr>
          <a:xfrm>
            <a:off x="1320275" y="3721950"/>
            <a:ext cx="2524800" cy="42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Source Sans 3 SemiBold"/>
                <a:ea typeface="Source Sans 3 SemiBold"/>
                <a:cs typeface="Source Sans 3 SemiBold"/>
                <a:sym typeface="Source Sans 3 SemiBold"/>
              </a:rPr>
              <a:t>Replication Study, n=32</a:t>
            </a:r>
            <a:endParaRPr sz="1200">
              <a:solidFill>
                <a:schemeClr val="lt1"/>
              </a:solidFill>
              <a:latin typeface="Source Sans 3 SemiBold"/>
              <a:ea typeface="Source Sans 3 SemiBold"/>
              <a:cs typeface="Source Sans 3 SemiBold"/>
              <a:sym typeface="Source Sans 3 SemiBold"/>
            </a:endParaRPr>
          </a:p>
        </p:txBody>
      </p:sp>
      <p:sp>
        <p:nvSpPr>
          <p:cNvPr id="231" name="Google Shape;231;p25"/>
          <p:cNvSpPr txBox="1"/>
          <p:nvPr/>
        </p:nvSpPr>
        <p:spPr>
          <a:xfrm>
            <a:off x="5764325" y="4600750"/>
            <a:ext cx="2524800" cy="42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Source Sans 3 SemiBold"/>
                <a:ea typeface="Source Sans 3 SemiBold"/>
                <a:cs typeface="Source Sans 3 SemiBold"/>
                <a:sym typeface="Source Sans 3 SemiBold"/>
              </a:rPr>
              <a:t>Original Study, n=633</a:t>
            </a:r>
            <a:endParaRPr sz="1200">
              <a:solidFill>
                <a:schemeClr val="lt1"/>
              </a:solidFill>
              <a:latin typeface="Source Sans 3 SemiBold"/>
              <a:ea typeface="Source Sans 3 SemiBold"/>
              <a:cs typeface="Source Sans 3 SemiBold"/>
              <a:sym typeface="Source Sans 3 SemiBold"/>
            </a:endParaRPr>
          </a:p>
        </p:txBody>
      </p:sp>
      <p:sp>
        <p:nvSpPr>
          <p:cNvPr id="232" name="Google Shape;232;p25"/>
          <p:cNvSpPr txBox="1"/>
          <p:nvPr/>
        </p:nvSpPr>
        <p:spPr>
          <a:xfrm>
            <a:off x="187600" y="4493975"/>
            <a:ext cx="4077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Source Sans 3 Medium"/>
                <a:ea typeface="Source Sans 3 Medium"/>
                <a:cs typeface="Source Sans 3 Medium"/>
                <a:sym typeface="Source Sans 3 Medium"/>
              </a:rPr>
              <a:t>Maximilian Marsch, Jens Grossklags, and Sameer Patil. 2021. Won't You Think of Others?: Interdependent Privacy in Smartphone App Permissions. Proc. ACM Hum.-Comput. Interact. 5, CSCW2, Article 437 (October 2021), 35 pages. https://doi.org/10.1145/3479581</a:t>
            </a:r>
            <a:endParaRPr sz="800">
              <a:solidFill>
                <a:schemeClr val="lt1"/>
              </a:solidFill>
              <a:latin typeface="Source Sans 3 Medium"/>
              <a:ea typeface="Source Sans 3 Medium"/>
              <a:cs typeface="Source Sans 3 Medium"/>
              <a:sym typeface="Source Sans 3 Medium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6"/>
          <p:cNvSpPr txBox="1"/>
          <p:nvPr/>
        </p:nvSpPr>
        <p:spPr>
          <a:xfrm>
            <a:off x="403050" y="263500"/>
            <a:ext cx="8404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lt1"/>
                </a:solidFill>
                <a:latin typeface="Source Sans 3"/>
                <a:ea typeface="Source Sans 3"/>
                <a:cs typeface="Source Sans 3"/>
                <a:sym typeface="Source Sans 3"/>
              </a:rPr>
              <a:t>Concerns over </a:t>
            </a:r>
            <a:r>
              <a:rPr b="1" lang="en" sz="2800">
                <a:solidFill>
                  <a:srgbClr val="FFD966"/>
                </a:solidFill>
                <a:latin typeface="Source Sans 3"/>
                <a:ea typeface="Source Sans 3"/>
                <a:cs typeface="Source Sans 3"/>
                <a:sym typeface="Source Sans 3"/>
              </a:rPr>
              <a:t>Thomas’s </a:t>
            </a:r>
            <a:r>
              <a:rPr b="1" lang="en" sz="2800">
                <a:solidFill>
                  <a:srgbClr val="FFD966"/>
                </a:solidFill>
                <a:latin typeface="Source Sans 3"/>
                <a:ea typeface="Source Sans 3"/>
                <a:cs typeface="Source Sans 3"/>
                <a:sym typeface="Source Sans 3"/>
              </a:rPr>
              <a:t>friends</a:t>
            </a:r>
            <a:r>
              <a:rPr b="1" lang="en" sz="2800">
                <a:solidFill>
                  <a:schemeClr val="lt1"/>
                </a:solidFill>
                <a:latin typeface="Source Sans 3"/>
                <a:ea typeface="Source Sans 3"/>
                <a:cs typeface="Source Sans 3"/>
                <a:sym typeface="Source Sans 3"/>
              </a:rPr>
              <a:t> privacy</a:t>
            </a:r>
            <a:endParaRPr b="1" sz="2800">
              <a:solidFill>
                <a:schemeClr val="lt1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sp>
        <p:nvSpPr>
          <p:cNvPr id="238" name="Google Shape;238;p26"/>
          <p:cNvSpPr txBox="1"/>
          <p:nvPr/>
        </p:nvSpPr>
        <p:spPr>
          <a:xfrm>
            <a:off x="1320275" y="3721950"/>
            <a:ext cx="2524800" cy="42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Source Sans 3 SemiBold"/>
                <a:ea typeface="Source Sans 3 SemiBold"/>
                <a:cs typeface="Source Sans 3 SemiBold"/>
                <a:sym typeface="Source Sans 3 SemiBold"/>
              </a:rPr>
              <a:t>Replication Study, n=32</a:t>
            </a:r>
            <a:endParaRPr sz="1200">
              <a:solidFill>
                <a:schemeClr val="lt1"/>
              </a:solidFill>
              <a:latin typeface="Source Sans 3 SemiBold"/>
              <a:ea typeface="Source Sans 3 SemiBold"/>
              <a:cs typeface="Source Sans 3 SemiBold"/>
              <a:sym typeface="Source Sans 3 SemiBold"/>
            </a:endParaRPr>
          </a:p>
        </p:txBody>
      </p:sp>
      <p:sp>
        <p:nvSpPr>
          <p:cNvPr id="239" name="Google Shape;239;p26"/>
          <p:cNvSpPr txBox="1"/>
          <p:nvPr/>
        </p:nvSpPr>
        <p:spPr>
          <a:xfrm>
            <a:off x="5764325" y="4600750"/>
            <a:ext cx="2524800" cy="42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Source Sans 3 SemiBold"/>
                <a:ea typeface="Source Sans 3 SemiBold"/>
                <a:cs typeface="Source Sans 3 SemiBold"/>
                <a:sym typeface="Source Sans 3 SemiBold"/>
              </a:rPr>
              <a:t>Original Study, n=633</a:t>
            </a:r>
            <a:endParaRPr sz="1200">
              <a:solidFill>
                <a:schemeClr val="lt1"/>
              </a:solidFill>
              <a:latin typeface="Source Sans 3 SemiBold"/>
              <a:ea typeface="Source Sans 3 SemiBold"/>
              <a:cs typeface="Source Sans 3 SemiBold"/>
              <a:sym typeface="Source Sans 3 SemiBold"/>
            </a:endParaRPr>
          </a:p>
        </p:txBody>
      </p:sp>
      <p:pic>
        <p:nvPicPr>
          <p:cNvPr id="240" name="Google Shape;24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5776" y="2384125"/>
            <a:ext cx="4076902" cy="22514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26"/>
          <p:cNvPicPr preferRelativeResize="0"/>
          <p:nvPr/>
        </p:nvPicPr>
        <p:blipFill rotWithShape="1">
          <a:blip r:embed="rId4">
            <a:alphaModFix/>
          </a:blip>
          <a:srcRect b="0" l="0" r="0" t="3827"/>
          <a:stretch/>
        </p:blipFill>
        <p:spPr>
          <a:xfrm>
            <a:off x="438650" y="1007200"/>
            <a:ext cx="4288050" cy="2680501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26"/>
          <p:cNvSpPr txBox="1"/>
          <p:nvPr/>
        </p:nvSpPr>
        <p:spPr>
          <a:xfrm>
            <a:off x="187600" y="4493975"/>
            <a:ext cx="4077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Source Sans 3 Medium"/>
                <a:ea typeface="Source Sans 3 Medium"/>
                <a:cs typeface="Source Sans 3 Medium"/>
                <a:sym typeface="Source Sans 3 Medium"/>
              </a:rPr>
              <a:t>Maximilian Marsch, Jens Grossklags, and Sameer Patil. 2021. Won't You Think of Others?: Interdependent Privacy in Smartphone App Permissions. Proc. ACM Hum.-Comput. Interact. 5, CSCW2, Article 437 (October 2021), 35 pages. https://doi.org/10.1145/3479581</a:t>
            </a:r>
            <a:endParaRPr sz="800">
              <a:solidFill>
                <a:schemeClr val="lt1"/>
              </a:solidFill>
              <a:latin typeface="Source Sans 3 Medium"/>
              <a:ea typeface="Source Sans 3 Medium"/>
              <a:cs typeface="Source Sans 3 Medium"/>
              <a:sym typeface="Source Sans 3 Medium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7"/>
          <p:cNvSpPr txBox="1"/>
          <p:nvPr/>
        </p:nvSpPr>
        <p:spPr>
          <a:xfrm>
            <a:off x="403050" y="263500"/>
            <a:ext cx="8404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lt1"/>
                </a:solidFill>
                <a:latin typeface="Source Sans 3"/>
                <a:ea typeface="Source Sans 3"/>
                <a:cs typeface="Source Sans 3"/>
                <a:sym typeface="Source Sans 3"/>
              </a:rPr>
              <a:t>Means for Privacy Concern for </a:t>
            </a:r>
            <a:r>
              <a:rPr b="1" lang="en" sz="2800">
                <a:solidFill>
                  <a:srgbClr val="F1C232"/>
                </a:solidFill>
                <a:latin typeface="Source Sans 3"/>
                <a:ea typeface="Source Sans 3"/>
                <a:cs typeface="Source Sans 3"/>
                <a:sym typeface="Source Sans 3"/>
              </a:rPr>
              <a:t>Thomas</a:t>
            </a:r>
            <a:endParaRPr b="1" sz="2800">
              <a:solidFill>
                <a:srgbClr val="F1C232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sp>
        <p:nvSpPr>
          <p:cNvPr id="248" name="Google Shape;248;p27"/>
          <p:cNvSpPr txBox="1"/>
          <p:nvPr/>
        </p:nvSpPr>
        <p:spPr>
          <a:xfrm>
            <a:off x="170975" y="4388325"/>
            <a:ext cx="38076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Source Sans 3 Medium"/>
                <a:ea typeface="Source Sans 3 Medium"/>
                <a:cs typeface="Source Sans 3 Medium"/>
                <a:sym typeface="Source Sans 3 Medium"/>
              </a:rPr>
              <a:t>Maximilian Marsch, Jens Grossklags, and Sameer Patil. 2021. Won't You Think of Others?: Interdependent Privacy in Smartphone App Permissions. Proc. ACM Hum.-Comput. Interact. 5, CSCW2, Article 437 (October 2021), 35 pages. https://doi.org/10.1145/3479581</a:t>
            </a:r>
            <a:endParaRPr sz="800">
              <a:solidFill>
                <a:schemeClr val="lt1"/>
              </a:solidFill>
              <a:latin typeface="Source Sans 3 Medium"/>
              <a:ea typeface="Source Sans 3 Medium"/>
              <a:cs typeface="Source Sans 3 Medium"/>
              <a:sym typeface="Source Sans 3 Medium"/>
            </a:endParaRPr>
          </a:p>
        </p:txBody>
      </p:sp>
      <p:sp>
        <p:nvSpPr>
          <p:cNvPr id="249" name="Google Shape;249;p27"/>
          <p:cNvSpPr txBox="1"/>
          <p:nvPr/>
        </p:nvSpPr>
        <p:spPr>
          <a:xfrm>
            <a:off x="457000" y="2763900"/>
            <a:ext cx="2524800" cy="42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lt1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sp>
        <p:nvSpPr>
          <p:cNvPr id="250" name="Google Shape;250;p27"/>
          <p:cNvSpPr txBox="1"/>
          <p:nvPr/>
        </p:nvSpPr>
        <p:spPr>
          <a:xfrm>
            <a:off x="7835675" y="4773100"/>
            <a:ext cx="1092000" cy="2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1"/>
                </a:solidFill>
                <a:latin typeface="Source Sans 3 SemiBold"/>
                <a:ea typeface="Source Sans 3 SemiBold"/>
                <a:cs typeface="Source Sans 3 SemiBold"/>
                <a:sym typeface="Source Sans 3 SemiBold"/>
              </a:rPr>
              <a:t>*Higher is better</a:t>
            </a:r>
            <a:endParaRPr sz="700">
              <a:solidFill>
                <a:schemeClr val="lt1"/>
              </a:solidFill>
              <a:latin typeface="Source Sans 3 SemiBold"/>
              <a:ea typeface="Source Sans 3 SemiBold"/>
              <a:cs typeface="Source Sans 3 SemiBold"/>
              <a:sym typeface="Source Sans 3 SemiBold"/>
            </a:endParaRPr>
          </a:p>
        </p:txBody>
      </p:sp>
      <p:pic>
        <p:nvPicPr>
          <p:cNvPr id="251" name="Google Shape;25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6838" y="981425"/>
            <a:ext cx="6496925" cy="3106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8"/>
          <p:cNvSpPr txBox="1"/>
          <p:nvPr/>
        </p:nvSpPr>
        <p:spPr>
          <a:xfrm>
            <a:off x="369750" y="182800"/>
            <a:ext cx="8404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lt1"/>
                </a:solidFill>
                <a:latin typeface="Source Sans 3"/>
                <a:ea typeface="Source Sans 3"/>
                <a:cs typeface="Source Sans 3"/>
                <a:sym typeface="Source Sans 3"/>
              </a:rPr>
              <a:t>Means for Privacy Concern for </a:t>
            </a:r>
            <a:r>
              <a:rPr b="1" lang="en" sz="2800">
                <a:solidFill>
                  <a:srgbClr val="FFD966"/>
                </a:solidFill>
                <a:latin typeface="Source Sans 3"/>
                <a:ea typeface="Source Sans 3"/>
                <a:cs typeface="Source Sans 3"/>
                <a:sym typeface="Source Sans 3"/>
              </a:rPr>
              <a:t>Thomas</a:t>
            </a:r>
            <a:endParaRPr b="1" sz="2800">
              <a:solidFill>
                <a:srgbClr val="FFD966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graphicFrame>
        <p:nvGraphicFramePr>
          <p:cNvPr id="257" name="Google Shape;257;p28"/>
          <p:cNvGraphicFramePr/>
          <p:nvPr/>
        </p:nvGraphicFramePr>
        <p:xfrm>
          <a:off x="4153350" y="2992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{2C0D6F0C-9EEC-49ED-9676-37F20239E1A2}</a:tableStyleId>
              </a:tblPr>
              <a:tblGrid>
                <a:gridCol w="1308600"/>
                <a:gridCol w="1308600"/>
                <a:gridCol w="1002300"/>
                <a:gridCol w="1155250"/>
              </a:tblGrid>
              <a:tr h="265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lt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Permission</a:t>
                      </a:r>
                      <a:endParaRPr b="1" sz="1200">
                        <a:solidFill>
                          <a:schemeClr val="lt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lt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Non-Persons</a:t>
                      </a:r>
                      <a:endParaRPr b="1" sz="1200">
                        <a:solidFill>
                          <a:schemeClr val="lt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lt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Persons</a:t>
                      </a:r>
                      <a:endParaRPr b="1" sz="1200">
                        <a:solidFill>
                          <a:schemeClr val="lt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lt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Difference</a:t>
                      </a:r>
                      <a:endParaRPr b="1" sz="1200">
                        <a:solidFill>
                          <a:schemeClr val="lt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5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lt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Calendar</a:t>
                      </a:r>
                      <a:endParaRPr b="1" sz="1200">
                        <a:solidFill>
                          <a:schemeClr val="lt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3.24</a:t>
                      </a:r>
                      <a:endParaRPr sz="1200">
                        <a:solidFill>
                          <a:schemeClr val="lt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lt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3.89</a:t>
                      </a:r>
                      <a:endParaRPr b="1" sz="1200">
                        <a:solidFill>
                          <a:schemeClr val="lt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0.65</a:t>
                      </a:r>
                      <a:endParaRPr sz="1200">
                        <a:solidFill>
                          <a:schemeClr val="lt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5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lt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Contacts</a:t>
                      </a:r>
                      <a:endParaRPr b="1" sz="1200">
                        <a:solidFill>
                          <a:schemeClr val="lt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3.90</a:t>
                      </a:r>
                      <a:endParaRPr sz="1200">
                        <a:solidFill>
                          <a:schemeClr val="lt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lt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4.04</a:t>
                      </a:r>
                      <a:endParaRPr b="1" sz="1200">
                        <a:solidFill>
                          <a:schemeClr val="lt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0.14</a:t>
                      </a:r>
                      <a:endParaRPr sz="1200">
                        <a:solidFill>
                          <a:schemeClr val="lt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5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lt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Photos</a:t>
                      </a:r>
                      <a:endParaRPr b="1" sz="1200">
                        <a:solidFill>
                          <a:schemeClr val="lt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3.79</a:t>
                      </a:r>
                      <a:endParaRPr sz="1200">
                        <a:solidFill>
                          <a:schemeClr val="lt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lt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4.03</a:t>
                      </a:r>
                      <a:endParaRPr b="1" sz="1200">
                        <a:solidFill>
                          <a:schemeClr val="lt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0.24</a:t>
                      </a:r>
                      <a:endParaRPr sz="1200">
                        <a:solidFill>
                          <a:schemeClr val="lt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258" name="Google Shape;258;p28"/>
          <p:cNvGraphicFramePr/>
          <p:nvPr/>
        </p:nvGraphicFramePr>
        <p:xfrm>
          <a:off x="457000" y="869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{2C0D6F0C-9EEC-49ED-9676-37F20239E1A2}</a:tableStyleId>
              </a:tblPr>
              <a:tblGrid>
                <a:gridCol w="1352900"/>
                <a:gridCol w="1308600"/>
                <a:gridCol w="1002300"/>
                <a:gridCol w="1155250"/>
              </a:tblGrid>
              <a:tr h="265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lt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Permission</a:t>
                      </a:r>
                      <a:endParaRPr b="1" sz="1200">
                        <a:solidFill>
                          <a:schemeClr val="lt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lt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Non-Persons</a:t>
                      </a:r>
                      <a:endParaRPr b="1" sz="1200">
                        <a:solidFill>
                          <a:schemeClr val="lt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lt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Persons</a:t>
                      </a:r>
                      <a:endParaRPr b="1" sz="1200">
                        <a:solidFill>
                          <a:schemeClr val="lt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lt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Difference</a:t>
                      </a:r>
                      <a:endParaRPr b="1" sz="1200">
                        <a:solidFill>
                          <a:schemeClr val="lt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5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lt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Calendar</a:t>
                      </a:r>
                      <a:endParaRPr b="1" sz="1200">
                        <a:solidFill>
                          <a:schemeClr val="lt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3.25</a:t>
                      </a:r>
                      <a:endParaRPr sz="1200">
                        <a:solidFill>
                          <a:schemeClr val="lt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EDBC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3.80</a:t>
                      </a:r>
                      <a:endParaRPr b="1" sz="1200">
                        <a:solidFill>
                          <a:srgbClr val="FFEDBC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0.55</a:t>
                      </a:r>
                      <a:endParaRPr sz="1200">
                        <a:solidFill>
                          <a:schemeClr val="lt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5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lt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Contacts</a:t>
                      </a:r>
                      <a:endParaRPr b="1" sz="1200">
                        <a:solidFill>
                          <a:schemeClr val="lt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EDBC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4.33</a:t>
                      </a:r>
                      <a:endParaRPr b="1" sz="1200">
                        <a:solidFill>
                          <a:srgbClr val="FFEDBC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3</a:t>
                      </a:r>
                      <a:endParaRPr sz="1200">
                        <a:solidFill>
                          <a:schemeClr val="lt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EDBC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1.33</a:t>
                      </a:r>
                      <a:endParaRPr b="1" sz="1200">
                        <a:solidFill>
                          <a:srgbClr val="FFEDBC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5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lt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Photos</a:t>
                      </a:r>
                      <a:endParaRPr b="1" sz="1200">
                        <a:solidFill>
                          <a:schemeClr val="lt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EDBC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4.75</a:t>
                      </a:r>
                      <a:endParaRPr b="1" sz="1200">
                        <a:solidFill>
                          <a:srgbClr val="FFEDBC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4.33</a:t>
                      </a:r>
                      <a:endParaRPr sz="1200">
                        <a:solidFill>
                          <a:schemeClr val="lt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0.42</a:t>
                      </a:r>
                      <a:endParaRPr sz="1200">
                        <a:solidFill>
                          <a:schemeClr val="lt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5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lt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File System</a:t>
                      </a:r>
                      <a:endParaRPr b="1" sz="1200">
                        <a:solidFill>
                          <a:schemeClr val="lt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EDBC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3.8</a:t>
                      </a:r>
                      <a:endParaRPr b="1" sz="1200">
                        <a:solidFill>
                          <a:srgbClr val="FFEDBC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3.6</a:t>
                      </a:r>
                      <a:endParaRPr sz="1200">
                        <a:solidFill>
                          <a:schemeClr val="lt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0.2</a:t>
                      </a:r>
                      <a:endParaRPr sz="1200">
                        <a:solidFill>
                          <a:schemeClr val="lt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59" name="Google Shape;259;p28"/>
          <p:cNvSpPr txBox="1"/>
          <p:nvPr/>
        </p:nvSpPr>
        <p:spPr>
          <a:xfrm>
            <a:off x="170975" y="4388325"/>
            <a:ext cx="38076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Source Sans 3 Medium"/>
                <a:ea typeface="Source Sans 3 Medium"/>
                <a:cs typeface="Source Sans 3 Medium"/>
                <a:sym typeface="Source Sans 3 Medium"/>
              </a:rPr>
              <a:t>Maximilian Marsch, Jens Grossklags, and Sameer Patil. 2021. Won't You Think of Others?: Interdependent Privacy in Smartphone App Permissions. Proc. ACM Hum.-Comput. Interact. 5, CSCW2, Article 437 (October 2021), 35 pages. https://doi.org/10.1145/3479581</a:t>
            </a:r>
            <a:endParaRPr sz="800">
              <a:solidFill>
                <a:schemeClr val="lt1"/>
              </a:solidFill>
              <a:latin typeface="Source Sans 3 Medium"/>
              <a:ea typeface="Source Sans 3 Medium"/>
              <a:cs typeface="Source Sans 3 Medium"/>
              <a:sym typeface="Source Sans 3 Medium"/>
            </a:endParaRPr>
          </a:p>
        </p:txBody>
      </p:sp>
      <p:sp>
        <p:nvSpPr>
          <p:cNvPr id="260" name="Google Shape;260;p28"/>
          <p:cNvSpPr txBox="1"/>
          <p:nvPr/>
        </p:nvSpPr>
        <p:spPr>
          <a:xfrm>
            <a:off x="457000" y="2763900"/>
            <a:ext cx="2830200" cy="42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Source Sans 3"/>
                <a:ea typeface="Source Sans 3"/>
                <a:cs typeface="Source Sans 3"/>
                <a:sym typeface="Source Sans 3"/>
              </a:rPr>
              <a:t>Replication Study, n=32</a:t>
            </a:r>
            <a:endParaRPr b="1" sz="1800">
              <a:solidFill>
                <a:schemeClr val="lt1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sp>
        <p:nvSpPr>
          <p:cNvPr id="261" name="Google Shape;261;p28"/>
          <p:cNvSpPr txBox="1"/>
          <p:nvPr/>
        </p:nvSpPr>
        <p:spPr>
          <a:xfrm>
            <a:off x="4153350" y="4555500"/>
            <a:ext cx="2524800" cy="42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lt1"/>
                </a:solidFill>
                <a:latin typeface="Source Sans 3"/>
                <a:ea typeface="Source Sans 3"/>
                <a:cs typeface="Source Sans 3"/>
                <a:sym typeface="Source Sans 3"/>
              </a:rPr>
              <a:t>Original Study, n=633</a:t>
            </a:r>
            <a:endParaRPr b="1" sz="1700">
              <a:solidFill>
                <a:schemeClr val="lt1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sp>
        <p:nvSpPr>
          <p:cNvPr id="262" name="Google Shape;262;p28"/>
          <p:cNvSpPr txBox="1"/>
          <p:nvPr/>
        </p:nvSpPr>
        <p:spPr>
          <a:xfrm>
            <a:off x="7227800" y="4773100"/>
            <a:ext cx="1699800" cy="2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Source Sans 3 SemiBold"/>
                <a:ea typeface="Source Sans 3 SemiBold"/>
                <a:cs typeface="Source Sans 3 SemiBold"/>
                <a:sym typeface="Source Sans 3 SemiBold"/>
              </a:rPr>
              <a:t>*Higher is better</a:t>
            </a:r>
            <a:endParaRPr sz="1600">
              <a:solidFill>
                <a:schemeClr val="lt1"/>
              </a:solidFill>
              <a:latin typeface="Source Sans 3 SemiBold"/>
              <a:ea typeface="Source Sans 3 SemiBold"/>
              <a:cs typeface="Source Sans 3 SemiBold"/>
              <a:sym typeface="Source Sans 3 SemiBold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9"/>
          <p:cNvSpPr txBox="1"/>
          <p:nvPr/>
        </p:nvSpPr>
        <p:spPr>
          <a:xfrm>
            <a:off x="403050" y="263500"/>
            <a:ext cx="8404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lt1"/>
                </a:solidFill>
                <a:latin typeface="Source Sans 3"/>
                <a:ea typeface="Source Sans 3"/>
                <a:cs typeface="Source Sans 3"/>
                <a:sym typeface="Source Sans 3"/>
              </a:rPr>
              <a:t>Means for </a:t>
            </a:r>
            <a:r>
              <a:rPr b="1" lang="en" sz="2800">
                <a:solidFill>
                  <a:srgbClr val="F1C232"/>
                </a:solidFill>
                <a:latin typeface="Source Sans 3"/>
                <a:ea typeface="Source Sans 3"/>
                <a:cs typeface="Source Sans 3"/>
                <a:sym typeface="Source Sans 3"/>
              </a:rPr>
              <a:t>Thomas’s friends</a:t>
            </a:r>
            <a:r>
              <a:rPr b="1" lang="en" sz="2800">
                <a:solidFill>
                  <a:schemeClr val="lt1"/>
                </a:solidFill>
                <a:latin typeface="Source Sans 3"/>
                <a:ea typeface="Source Sans 3"/>
                <a:cs typeface="Source Sans 3"/>
                <a:sym typeface="Source Sans 3"/>
              </a:rPr>
              <a:t> Privacy Concern</a:t>
            </a:r>
            <a:endParaRPr b="1" sz="2800">
              <a:solidFill>
                <a:schemeClr val="lt1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sp>
        <p:nvSpPr>
          <p:cNvPr id="268" name="Google Shape;268;p29"/>
          <p:cNvSpPr txBox="1"/>
          <p:nvPr/>
        </p:nvSpPr>
        <p:spPr>
          <a:xfrm>
            <a:off x="170975" y="4388325"/>
            <a:ext cx="38076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Source Sans 3 Medium"/>
                <a:ea typeface="Source Sans 3 Medium"/>
                <a:cs typeface="Source Sans 3 Medium"/>
                <a:sym typeface="Source Sans 3 Medium"/>
              </a:rPr>
              <a:t>Maximilian Marsch, Jens Grossklags, and Sameer Patil. 2021. Won't You Think of Others?: Interdependent Privacy in Smartphone App Permissions. Proc. ACM Hum.-Comput. Interact. 5, CSCW2, Article 437 (October 2021), 35 pages. https://doi.org/10.1145/3479581</a:t>
            </a:r>
            <a:endParaRPr sz="800">
              <a:solidFill>
                <a:schemeClr val="lt1"/>
              </a:solidFill>
              <a:latin typeface="Source Sans 3 Medium"/>
              <a:ea typeface="Source Sans 3 Medium"/>
              <a:cs typeface="Source Sans 3 Medium"/>
              <a:sym typeface="Source Sans 3 Medium"/>
            </a:endParaRPr>
          </a:p>
        </p:txBody>
      </p:sp>
      <p:sp>
        <p:nvSpPr>
          <p:cNvPr id="269" name="Google Shape;269;p29"/>
          <p:cNvSpPr txBox="1"/>
          <p:nvPr/>
        </p:nvSpPr>
        <p:spPr>
          <a:xfrm>
            <a:off x="457000" y="2763900"/>
            <a:ext cx="2524800" cy="42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lt1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sp>
        <p:nvSpPr>
          <p:cNvPr id="270" name="Google Shape;270;p29"/>
          <p:cNvSpPr txBox="1"/>
          <p:nvPr/>
        </p:nvSpPr>
        <p:spPr>
          <a:xfrm>
            <a:off x="7835675" y="4773100"/>
            <a:ext cx="1092000" cy="2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1"/>
                </a:solidFill>
                <a:latin typeface="Source Sans 3 SemiBold"/>
                <a:ea typeface="Source Sans 3 SemiBold"/>
                <a:cs typeface="Source Sans 3 SemiBold"/>
                <a:sym typeface="Source Sans 3 SemiBold"/>
              </a:rPr>
              <a:t>*Higher is better</a:t>
            </a:r>
            <a:endParaRPr sz="700">
              <a:solidFill>
                <a:schemeClr val="lt1"/>
              </a:solidFill>
              <a:latin typeface="Source Sans 3 SemiBold"/>
              <a:ea typeface="Source Sans 3 SemiBold"/>
              <a:cs typeface="Source Sans 3 SemiBold"/>
              <a:sym typeface="Source Sans 3 SemiBold"/>
            </a:endParaRPr>
          </a:p>
        </p:txBody>
      </p:sp>
      <p:pic>
        <p:nvPicPr>
          <p:cNvPr id="271" name="Google Shape;27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6225" y="1018288"/>
            <a:ext cx="6498150" cy="3106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0"/>
          <p:cNvSpPr txBox="1"/>
          <p:nvPr/>
        </p:nvSpPr>
        <p:spPr>
          <a:xfrm>
            <a:off x="403050" y="207000"/>
            <a:ext cx="8404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lt1"/>
                </a:solidFill>
                <a:latin typeface="Source Sans 3"/>
                <a:ea typeface="Source Sans 3"/>
                <a:cs typeface="Source Sans 3"/>
                <a:sym typeface="Source Sans 3"/>
              </a:rPr>
              <a:t>Means for </a:t>
            </a:r>
            <a:r>
              <a:rPr b="1" lang="en" sz="2800">
                <a:solidFill>
                  <a:srgbClr val="F1C232"/>
                </a:solidFill>
                <a:latin typeface="Source Sans 3"/>
                <a:ea typeface="Source Sans 3"/>
                <a:cs typeface="Source Sans 3"/>
                <a:sym typeface="Source Sans 3"/>
              </a:rPr>
              <a:t>Thomas’s friends</a:t>
            </a:r>
            <a:r>
              <a:rPr b="1" lang="en" sz="2800">
                <a:solidFill>
                  <a:schemeClr val="lt1"/>
                </a:solidFill>
                <a:latin typeface="Source Sans 3"/>
                <a:ea typeface="Source Sans 3"/>
                <a:cs typeface="Source Sans 3"/>
                <a:sym typeface="Source Sans 3"/>
              </a:rPr>
              <a:t> Privacy Concern</a:t>
            </a:r>
            <a:endParaRPr b="1" sz="2800">
              <a:solidFill>
                <a:schemeClr val="lt1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graphicFrame>
        <p:nvGraphicFramePr>
          <p:cNvPr id="277" name="Google Shape;277;p30"/>
          <p:cNvGraphicFramePr/>
          <p:nvPr/>
        </p:nvGraphicFramePr>
        <p:xfrm>
          <a:off x="4153350" y="2992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{2C0D6F0C-9EEC-49ED-9676-37F20239E1A2}</a:tableStyleId>
              </a:tblPr>
              <a:tblGrid>
                <a:gridCol w="1308600"/>
                <a:gridCol w="1308600"/>
                <a:gridCol w="1002300"/>
                <a:gridCol w="1155250"/>
              </a:tblGrid>
              <a:tr h="265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lt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Permission</a:t>
                      </a:r>
                      <a:endParaRPr b="1" sz="1200">
                        <a:solidFill>
                          <a:schemeClr val="lt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lt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Non-Persons</a:t>
                      </a:r>
                      <a:endParaRPr b="1" sz="1200">
                        <a:solidFill>
                          <a:schemeClr val="lt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lt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Persons</a:t>
                      </a:r>
                      <a:endParaRPr b="1" sz="1200">
                        <a:solidFill>
                          <a:schemeClr val="lt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lt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Difference</a:t>
                      </a:r>
                      <a:endParaRPr b="1" sz="1200">
                        <a:solidFill>
                          <a:schemeClr val="lt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5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lt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Calendar</a:t>
                      </a:r>
                      <a:endParaRPr b="1" sz="1200">
                        <a:solidFill>
                          <a:schemeClr val="lt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2.40</a:t>
                      </a:r>
                      <a:endParaRPr sz="1200">
                        <a:solidFill>
                          <a:schemeClr val="lt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lt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3.46</a:t>
                      </a:r>
                      <a:endParaRPr b="1" sz="1200">
                        <a:solidFill>
                          <a:schemeClr val="lt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1.06</a:t>
                      </a:r>
                      <a:endParaRPr sz="1200">
                        <a:solidFill>
                          <a:schemeClr val="lt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5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lt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Contacts</a:t>
                      </a:r>
                      <a:endParaRPr b="1" sz="1200">
                        <a:solidFill>
                          <a:schemeClr val="lt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3.13</a:t>
                      </a:r>
                      <a:endParaRPr sz="1200">
                        <a:solidFill>
                          <a:schemeClr val="lt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lt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4.07</a:t>
                      </a:r>
                      <a:endParaRPr b="1" sz="1200">
                        <a:solidFill>
                          <a:schemeClr val="lt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0.94</a:t>
                      </a:r>
                      <a:endParaRPr sz="1200">
                        <a:solidFill>
                          <a:schemeClr val="lt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5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lt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Photos</a:t>
                      </a:r>
                      <a:endParaRPr b="1" sz="1200">
                        <a:solidFill>
                          <a:schemeClr val="lt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2.87</a:t>
                      </a:r>
                      <a:endParaRPr sz="1200">
                        <a:solidFill>
                          <a:schemeClr val="lt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lt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3.93</a:t>
                      </a:r>
                      <a:endParaRPr b="1" sz="1200">
                        <a:solidFill>
                          <a:schemeClr val="lt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1.06</a:t>
                      </a:r>
                      <a:endParaRPr sz="1200">
                        <a:solidFill>
                          <a:schemeClr val="lt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278" name="Google Shape;278;p30"/>
          <p:cNvGraphicFramePr/>
          <p:nvPr/>
        </p:nvGraphicFramePr>
        <p:xfrm>
          <a:off x="501300" y="941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{2C0D6F0C-9EEC-49ED-9676-37F20239E1A2}</a:tableStyleId>
              </a:tblPr>
              <a:tblGrid>
                <a:gridCol w="1308600"/>
                <a:gridCol w="1308600"/>
                <a:gridCol w="1002300"/>
                <a:gridCol w="1155250"/>
              </a:tblGrid>
              <a:tr h="265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lt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Permission</a:t>
                      </a:r>
                      <a:endParaRPr b="1" sz="1200">
                        <a:solidFill>
                          <a:schemeClr val="lt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lt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Non-Persons</a:t>
                      </a:r>
                      <a:endParaRPr b="1" sz="1200">
                        <a:solidFill>
                          <a:schemeClr val="lt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lt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Persons</a:t>
                      </a:r>
                      <a:endParaRPr b="1" sz="1200">
                        <a:solidFill>
                          <a:schemeClr val="lt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lt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Difference</a:t>
                      </a:r>
                      <a:endParaRPr b="1" sz="1200">
                        <a:solidFill>
                          <a:schemeClr val="lt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5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lt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Calendar</a:t>
                      </a:r>
                      <a:endParaRPr b="1" sz="1200">
                        <a:solidFill>
                          <a:schemeClr val="lt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2.75</a:t>
                      </a:r>
                      <a:endParaRPr sz="1200">
                        <a:solidFill>
                          <a:schemeClr val="lt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lt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3</a:t>
                      </a:r>
                      <a:endParaRPr b="1" sz="1200">
                        <a:solidFill>
                          <a:schemeClr val="lt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0.25</a:t>
                      </a:r>
                      <a:endParaRPr sz="1200">
                        <a:solidFill>
                          <a:schemeClr val="lt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5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lt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Contacts</a:t>
                      </a:r>
                      <a:endParaRPr b="1" sz="1200">
                        <a:solidFill>
                          <a:schemeClr val="lt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3.67</a:t>
                      </a:r>
                      <a:endParaRPr sz="1200">
                        <a:solidFill>
                          <a:schemeClr val="lt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EDBC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4.33</a:t>
                      </a:r>
                      <a:endParaRPr b="1" sz="1200">
                        <a:solidFill>
                          <a:srgbClr val="FFEDBC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0.66</a:t>
                      </a:r>
                      <a:endParaRPr sz="1200">
                        <a:solidFill>
                          <a:schemeClr val="lt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5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lt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Photos</a:t>
                      </a:r>
                      <a:endParaRPr b="1" sz="1200">
                        <a:solidFill>
                          <a:schemeClr val="lt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lt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3.75</a:t>
                      </a:r>
                      <a:endParaRPr b="1" sz="1200">
                        <a:solidFill>
                          <a:schemeClr val="lt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3.67</a:t>
                      </a:r>
                      <a:endParaRPr sz="1200">
                        <a:solidFill>
                          <a:schemeClr val="lt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0.08</a:t>
                      </a:r>
                      <a:endParaRPr sz="1200">
                        <a:solidFill>
                          <a:schemeClr val="lt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65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lt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File System</a:t>
                      </a:r>
                      <a:endParaRPr b="1" sz="1200">
                        <a:solidFill>
                          <a:schemeClr val="lt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3</a:t>
                      </a:r>
                      <a:endParaRPr sz="1200">
                        <a:solidFill>
                          <a:schemeClr val="lt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rgbClr val="FFEDBC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3.8</a:t>
                      </a:r>
                      <a:endParaRPr b="1" sz="1200">
                        <a:solidFill>
                          <a:srgbClr val="FFEDBC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chemeClr val="lt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0.8</a:t>
                      </a:r>
                      <a:endParaRPr sz="1200">
                        <a:solidFill>
                          <a:schemeClr val="lt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79" name="Google Shape;279;p30"/>
          <p:cNvSpPr txBox="1"/>
          <p:nvPr/>
        </p:nvSpPr>
        <p:spPr>
          <a:xfrm>
            <a:off x="170975" y="4388325"/>
            <a:ext cx="38076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Source Sans 3 Medium"/>
                <a:ea typeface="Source Sans 3 Medium"/>
                <a:cs typeface="Source Sans 3 Medium"/>
                <a:sym typeface="Source Sans 3 Medium"/>
              </a:rPr>
              <a:t>Maximilian Marsch, Jens Grossklags, and Sameer Patil. 2021. Won't You Think of Others?: Interdependent Privacy in Smartphone App Permissions. Proc. ACM Hum.-Comput. Interact. 5, CSCW2, Article 437 (October 2021), 35 pages. https://doi.org/10.1145/3479581</a:t>
            </a:r>
            <a:endParaRPr sz="800">
              <a:solidFill>
                <a:schemeClr val="lt1"/>
              </a:solidFill>
              <a:latin typeface="Source Sans 3 Medium"/>
              <a:ea typeface="Source Sans 3 Medium"/>
              <a:cs typeface="Source Sans 3 Medium"/>
              <a:sym typeface="Source Sans 3 Medium"/>
            </a:endParaRPr>
          </a:p>
        </p:txBody>
      </p:sp>
      <p:sp>
        <p:nvSpPr>
          <p:cNvPr id="280" name="Google Shape;280;p30"/>
          <p:cNvSpPr txBox="1"/>
          <p:nvPr/>
        </p:nvSpPr>
        <p:spPr>
          <a:xfrm>
            <a:off x="457000" y="2836550"/>
            <a:ext cx="3427800" cy="42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lt1"/>
                </a:solidFill>
                <a:latin typeface="Source Sans 3"/>
                <a:ea typeface="Source Sans 3"/>
                <a:cs typeface="Source Sans 3"/>
                <a:sym typeface="Source Sans 3"/>
              </a:rPr>
              <a:t>Replication Study, n=32</a:t>
            </a:r>
            <a:endParaRPr b="1" sz="1900">
              <a:solidFill>
                <a:schemeClr val="lt1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sp>
        <p:nvSpPr>
          <p:cNvPr id="281" name="Google Shape;281;p30"/>
          <p:cNvSpPr txBox="1"/>
          <p:nvPr/>
        </p:nvSpPr>
        <p:spPr>
          <a:xfrm>
            <a:off x="4120800" y="4516725"/>
            <a:ext cx="2524800" cy="42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lt1"/>
                </a:solidFill>
                <a:latin typeface="Source Sans 3"/>
                <a:ea typeface="Source Sans 3"/>
                <a:cs typeface="Source Sans 3"/>
                <a:sym typeface="Source Sans 3"/>
              </a:rPr>
              <a:t>Original Study, n=633</a:t>
            </a:r>
            <a:endParaRPr b="1" sz="1900">
              <a:solidFill>
                <a:schemeClr val="lt1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sp>
        <p:nvSpPr>
          <p:cNvPr id="282" name="Google Shape;282;p30"/>
          <p:cNvSpPr txBox="1"/>
          <p:nvPr/>
        </p:nvSpPr>
        <p:spPr>
          <a:xfrm>
            <a:off x="6265950" y="4773100"/>
            <a:ext cx="2661600" cy="2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Source Sans 3 SemiBold"/>
                <a:ea typeface="Source Sans 3 SemiBold"/>
                <a:cs typeface="Source Sans 3 SemiBold"/>
                <a:sym typeface="Source Sans 3 SemiBold"/>
              </a:rPr>
              <a:t>*Higher is better</a:t>
            </a:r>
            <a:endParaRPr sz="1600">
              <a:solidFill>
                <a:schemeClr val="lt1"/>
              </a:solidFill>
              <a:latin typeface="Source Sans 3 SemiBold"/>
              <a:ea typeface="Source Sans 3 SemiBold"/>
              <a:cs typeface="Source Sans 3 SemiBold"/>
              <a:sym typeface="Source Sans 3 SemiBold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1"/>
          <p:cNvSpPr txBox="1"/>
          <p:nvPr/>
        </p:nvSpPr>
        <p:spPr>
          <a:xfrm>
            <a:off x="3816550" y="4606900"/>
            <a:ext cx="2524800" cy="42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Source Sans 3"/>
                <a:ea typeface="Source Sans 3"/>
                <a:cs typeface="Source Sans 3"/>
                <a:sym typeface="Source Sans 3"/>
              </a:rPr>
              <a:t>Original</a:t>
            </a:r>
            <a:r>
              <a:rPr b="1" lang="en" sz="1200">
                <a:solidFill>
                  <a:schemeClr val="lt1"/>
                </a:solidFill>
                <a:latin typeface="Source Sans 3"/>
                <a:ea typeface="Source Sans 3"/>
                <a:cs typeface="Source Sans 3"/>
                <a:sym typeface="Source Sans 3"/>
              </a:rPr>
              <a:t> Study, n=633</a:t>
            </a:r>
            <a:endParaRPr b="1" sz="1200">
              <a:solidFill>
                <a:schemeClr val="lt1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sp>
        <p:nvSpPr>
          <p:cNvPr id="288" name="Google Shape;288;p31"/>
          <p:cNvSpPr txBox="1"/>
          <p:nvPr/>
        </p:nvSpPr>
        <p:spPr>
          <a:xfrm>
            <a:off x="408575" y="161750"/>
            <a:ext cx="84045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400">
                <a:solidFill>
                  <a:schemeClr val="lt1"/>
                </a:solidFill>
                <a:latin typeface="Source Sans 3"/>
                <a:ea typeface="Source Sans 3"/>
                <a:cs typeface="Source Sans 3"/>
                <a:sym typeface="Source Sans 3"/>
              </a:rPr>
              <a:t>Mean, Median that participants were willing to </a:t>
            </a:r>
            <a:r>
              <a:rPr b="1" lang="en" sz="2400">
                <a:solidFill>
                  <a:srgbClr val="F1C232"/>
                </a:solidFill>
                <a:latin typeface="Source Sans 3"/>
                <a:ea typeface="Source Sans 3"/>
                <a:cs typeface="Source Sans 3"/>
                <a:sym typeface="Source Sans 3"/>
              </a:rPr>
              <a:t>pay to prevent data access</a:t>
            </a:r>
            <a:endParaRPr b="1" sz="2400">
              <a:solidFill>
                <a:srgbClr val="F1C232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sp>
        <p:nvSpPr>
          <p:cNvPr id="289" name="Google Shape;289;p31"/>
          <p:cNvSpPr txBox="1"/>
          <p:nvPr/>
        </p:nvSpPr>
        <p:spPr>
          <a:xfrm>
            <a:off x="254050" y="4323750"/>
            <a:ext cx="28440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Source Sans 3 Medium"/>
                <a:ea typeface="Source Sans 3 Medium"/>
                <a:cs typeface="Source Sans 3 Medium"/>
                <a:sym typeface="Source Sans 3 Medium"/>
              </a:rPr>
              <a:t>Maximilian Marsch, Jens Grossklags, and Sameer Patil. 2021. Won't You Think of Others?: Interdependent Privacy in Smartphone App Permissions. Proc. ACM Hum.-Comput. Interact. 5, CSCW2, Article 437 (October 2021), 35 pages. https://doi.org/10.1145/3479581</a:t>
            </a:r>
            <a:endParaRPr sz="800">
              <a:solidFill>
                <a:schemeClr val="lt1"/>
              </a:solidFill>
              <a:latin typeface="Source Sans 3 Medium"/>
              <a:ea typeface="Source Sans 3 Medium"/>
              <a:cs typeface="Source Sans 3 Medium"/>
              <a:sym typeface="Source Sans 3 Medium"/>
            </a:endParaRPr>
          </a:p>
        </p:txBody>
      </p:sp>
      <p:pic>
        <p:nvPicPr>
          <p:cNvPr id="290" name="Google Shape;29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0475" y="1052650"/>
            <a:ext cx="6818877" cy="326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614385"/>
            </a:gs>
            <a:gs pos="100000">
              <a:srgbClr val="516395"/>
            </a:gs>
          </a:gsLst>
          <a:lin ang="0" scaled="0"/>
        </a:gra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/>
        </p:nvSpPr>
        <p:spPr>
          <a:xfrm>
            <a:off x="127650" y="4604725"/>
            <a:ext cx="8888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Source Sans 3 Medium"/>
                <a:ea typeface="Source Sans 3 Medium"/>
                <a:cs typeface="Source Sans 3 Medium"/>
                <a:sym typeface="Source Sans 3 Medium"/>
              </a:rPr>
              <a:t>Maximilian Marsch, Jens Grossklags, and Sameer Patil. 2021. Won't You Think of Others?: Interdependent Privacy in Smartphone App Permissions. Proc. ACM Hum.-Comput. Interact. 5, CSCW2, Article 437 (October 2021), 35 pages. https://doi.org/10.1145/3479581</a:t>
            </a:r>
            <a:endParaRPr sz="800">
              <a:solidFill>
                <a:schemeClr val="lt1"/>
              </a:solidFill>
              <a:latin typeface="Source Sans 3 Medium"/>
              <a:ea typeface="Source Sans 3 Medium"/>
              <a:cs typeface="Source Sans 3 Medium"/>
              <a:sym typeface="Source Sans 3 Medium"/>
            </a:endParaRPr>
          </a:p>
        </p:txBody>
      </p:sp>
      <p:sp>
        <p:nvSpPr>
          <p:cNvPr id="64" name="Google Shape;64;p14"/>
          <p:cNvSpPr txBox="1"/>
          <p:nvPr/>
        </p:nvSpPr>
        <p:spPr>
          <a:xfrm>
            <a:off x="524375" y="415275"/>
            <a:ext cx="8031000" cy="7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lt1"/>
                </a:solidFill>
                <a:latin typeface="Source Sans 3"/>
                <a:ea typeface="Source Sans 3"/>
                <a:cs typeface="Source Sans 3"/>
                <a:sym typeface="Source Sans 3"/>
              </a:rPr>
              <a:t>What is Interdependent Privacy?</a:t>
            </a:r>
            <a:endParaRPr b="1" sz="2800">
              <a:solidFill>
                <a:schemeClr val="lt1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sp>
        <p:nvSpPr>
          <p:cNvPr id="65" name="Google Shape;65;p14"/>
          <p:cNvSpPr txBox="1"/>
          <p:nvPr/>
        </p:nvSpPr>
        <p:spPr>
          <a:xfrm>
            <a:off x="609575" y="1617450"/>
            <a:ext cx="42075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000">
                <a:solidFill>
                  <a:schemeClr val="lt1"/>
                </a:solidFill>
                <a:latin typeface="Source Sans 3 SemiBold"/>
                <a:ea typeface="Source Sans 3 SemiBold"/>
                <a:cs typeface="Source Sans 3 SemiBold"/>
                <a:sym typeface="Source Sans 3 SemiBold"/>
              </a:rPr>
              <a:t>“</a:t>
            </a:r>
            <a:r>
              <a:rPr lang="en" sz="2000">
                <a:solidFill>
                  <a:srgbClr val="EFEFEF"/>
                </a:solidFill>
                <a:latin typeface="Source Sans 3 SemiBold"/>
                <a:ea typeface="Source Sans 3 SemiBold"/>
                <a:cs typeface="Source Sans 3 SemiBold"/>
                <a:sym typeface="Source Sans 3 SemiBold"/>
              </a:rPr>
              <a:t>The privacy of individuals does not only depend on our own actions but</a:t>
            </a:r>
            <a:r>
              <a:rPr lang="en" sz="2000">
                <a:solidFill>
                  <a:srgbClr val="F3F3F3"/>
                </a:solidFill>
                <a:latin typeface="Source Sans 3 SemiBold"/>
                <a:ea typeface="Source Sans 3 SemiBold"/>
                <a:cs typeface="Source Sans 3 SemiBold"/>
                <a:sym typeface="Source Sans 3 SemiBold"/>
              </a:rPr>
              <a:t> </a:t>
            </a:r>
            <a:r>
              <a:rPr b="1" lang="en" sz="2000">
                <a:solidFill>
                  <a:srgbClr val="FFEDBC"/>
                </a:solidFill>
                <a:latin typeface="Source Sans 3"/>
                <a:ea typeface="Source Sans 3"/>
                <a:cs typeface="Source Sans 3"/>
                <a:sym typeface="Source Sans 3"/>
              </a:rPr>
              <a:t>may also be affected by the privacy decisions and by the data shared by other individuals.</a:t>
            </a:r>
            <a:r>
              <a:rPr lang="en" sz="2000">
                <a:solidFill>
                  <a:schemeClr val="lt1"/>
                </a:solidFill>
                <a:latin typeface="Source Sans 3 SemiBold"/>
                <a:ea typeface="Source Sans 3 SemiBold"/>
                <a:cs typeface="Source Sans 3 SemiBold"/>
                <a:sym typeface="Source Sans 3 SemiBold"/>
              </a:rPr>
              <a:t>”</a:t>
            </a:r>
            <a:endParaRPr sz="2000">
              <a:solidFill>
                <a:schemeClr val="lt1"/>
              </a:solidFill>
              <a:latin typeface="Source Sans 3 SemiBold"/>
              <a:ea typeface="Source Sans 3 SemiBold"/>
              <a:cs typeface="Source Sans 3 SemiBold"/>
              <a:sym typeface="Source Sans 3 SemiBold"/>
            </a:endParaRPr>
          </a:p>
        </p:txBody>
      </p:sp>
      <p:pic>
        <p:nvPicPr>
          <p:cNvPr id="66" name="Google Shape;6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69938" y="1148100"/>
            <a:ext cx="3646424" cy="302011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4"/>
          <p:cNvSpPr txBox="1"/>
          <p:nvPr/>
        </p:nvSpPr>
        <p:spPr>
          <a:xfrm>
            <a:off x="4960950" y="4168200"/>
            <a:ext cx="4055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u="sng">
                <a:solidFill>
                  <a:schemeClr val="lt1"/>
                </a:solidFill>
                <a:latin typeface="Source Sans 3"/>
                <a:ea typeface="Source Sans 3"/>
                <a:cs typeface="Source Sans 3"/>
                <a:sym typeface="Source Sans 3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Image from LinkedIn</a:t>
            </a:r>
            <a:endParaRPr sz="800">
              <a:solidFill>
                <a:schemeClr val="lt1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5" name="Google Shape;295;p32"/>
          <p:cNvGraphicFramePr/>
          <p:nvPr/>
        </p:nvGraphicFramePr>
        <p:xfrm>
          <a:off x="526000" y="1132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{2C0D6F0C-9EEC-49ED-9676-37F20239E1A2}</a:tableStyleId>
              </a:tblPr>
              <a:tblGrid>
                <a:gridCol w="1041300"/>
                <a:gridCol w="1248350"/>
                <a:gridCol w="967675"/>
                <a:gridCol w="1003525"/>
                <a:gridCol w="887225"/>
              </a:tblGrid>
              <a:tr h="4300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lt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Permission</a:t>
                      </a:r>
                      <a:endParaRPr b="1" sz="1000">
                        <a:solidFill>
                          <a:schemeClr val="lt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FFEDBC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Median</a:t>
                      </a:r>
                      <a:endParaRPr b="1" sz="1000">
                        <a:solidFill>
                          <a:srgbClr val="FFEDBC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lt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Non-Person</a:t>
                      </a:r>
                      <a:endParaRPr b="1" sz="1000">
                        <a:solidFill>
                          <a:schemeClr val="lt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FFEDBC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Median</a:t>
                      </a:r>
                      <a:endParaRPr b="1" sz="1000">
                        <a:solidFill>
                          <a:srgbClr val="FFEDBC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lt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Person</a:t>
                      </a:r>
                      <a:endParaRPr b="1" sz="1000">
                        <a:solidFill>
                          <a:schemeClr val="lt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FFEDBC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Mean</a:t>
                      </a:r>
                      <a:endParaRPr b="1" sz="1000">
                        <a:solidFill>
                          <a:srgbClr val="FFEDBC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lt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Non-Person</a:t>
                      </a:r>
                      <a:endParaRPr b="1" sz="1000">
                        <a:solidFill>
                          <a:schemeClr val="lt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FFEDBC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Mean</a:t>
                      </a:r>
                      <a:endParaRPr b="1" sz="1000">
                        <a:solidFill>
                          <a:srgbClr val="FFEDBC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lt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Person</a:t>
                      </a:r>
                      <a:endParaRPr b="1" sz="1000">
                        <a:solidFill>
                          <a:schemeClr val="lt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5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lt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Calendar</a:t>
                      </a:r>
                      <a:endParaRPr b="1" sz="1000">
                        <a:solidFill>
                          <a:schemeClr val="lt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FFEDBC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$0.00</a:t>
                      </a:r>
                      <a:endParaRPr b="1" sz="1000">
                        <a:solidFill>
                          <a:srgbClr val="FFEDBC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FFEDBC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$0.00</a:t>
                      </a:r>
                      <a:endParaRPr b="1" sz="1000">
                        <a:solidFill>
                          <a:srgbClr val="FFEDBC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FFEDBC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$0.50</a:t>
                      </a:r>
                      <a:endParaRPr b="1" sz="1000">
                        <a:solidFill>
                          <a:srgbClr val="FFEDBC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FFEDBC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$3.00</a:t>
                      </a:r>
                      <a:endParaRPr b="1" sz="1000">
                        <a:solidFill>
                          <a:srgbClr val="FFEDBC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5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lt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Contacts</a:t>
                      </a:r>
                      <a:endParaRPr b="1" sz="1000">
                        <a:solidFill>
                          <a:schemeClr val="lt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FFEDBC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$8.00</a:t>
                      </a:r>
                      <a:endParaRPr b="1" sz="1000">
                        <a:solidFill>
                          <a:srgbClr val="FFEDBC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$2.00</a:t>
                      </a:r>
                      <a:endParaRPr b="1" sz="1000">
                        <a:solidFill>
                          <a:srgbClr val="FFEDBC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FFEDBC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$12.67</a:t>
                      </a:r>
                      <a:endParaRPr b="1" sz="1000">
                        <a:solidFill>
                          <a:srgbClr val="FFEDBC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FFEDBC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$1.67</a:t>
                      </a:r>
                      <a:endParaRPr b="1" sz="1000">
                        <a:solidFill>
                          <a:srgbClr val="FFEDBC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5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lt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Photos</a:t>
                      </a:r>
                      <a:endParaRPr b="1" sz="1000">
                        <a:solidFill>
                          <a:schemeClr val="lt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$1.50</a:t>
                      </a:r>
                      <a:endParaRPr b="1" sz="1000">
                        <a:solidFill>
                          <a:schemeClr val="lt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$3.00</a:t>
                      </a:r>
                      <a:endParaRPr sz="1000">
                        <a:solidFill>
                          <a:schemeClr val="lt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FFEDBC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$2.00</a:t>
                      </a:r>
                      <a:endParaRPr b="1" sz="1000">
                        <a:solidFill>
                          <a:srgbClr val="FFEDBC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FFEDBC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$3.67</a:t>
                      </a:r>
                      <a:endParaRPr b="1" sz="1000">
                        <a:solidFill>
                          <a:srgbClr val="FFEDBC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5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lt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File System</a:t>
                      </a:r>
                      <a:endParaRPr b="1" sz="1000">
                        <a:solidFill>
                          <a:schemeClr val="lt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$3.00</a:t>
                      </a:r>
                      <a:endParaRPr b="1" sz="1000">
                        <a:solidFill>
                          <a:schemeClr val="lt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$0.00</a:t>
                      </a:r>
                      <a:endParaRPr sz="1000">
                        <a:solidFill>
                          <a:schemeClr val="lt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FFEDBC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$6.00</a:t>
                      </a:r>
                      <a:endParaRPr b="1" sz="1000">
                        <a:solidFill>
                          <a:srgbClr val="FFEDBC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FFEDBC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$1.25</a:t>
                      </a:r>
                      <a:endParaRPr b="1" sz="1000">
                        <a:solidFill>
                          <a:srgbClr val="FFEDBC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96" name="Google Shape;296;p32"/>
          <p:cNvSpPr txBox="1"/>
          <p:nvPr/>
        </p:nvSpPr>
        <p:spPr>
          <a:xfrm>
            <a:off x="451475" y="2961575"/>
            <a:ext cx="2844000" cy="42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lt1"/>
                </a:solidFill>
                <a:latin typeface="Source Sans 3"/>
                <a:ea typeface="Source Sans 3"/>
                <a:cs typeface="Source Sans 3"/>
                <a:sym typeface="Source Sans 3"/>
              </a:rPr>
              <a:t>Replication Study, n=32</a:t>
            </a:r>
            <a:endParaRPr b="1" sz="1900">
              <a:solidFill>
                <a:schemeClr val="lt1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graphicFrame>
        <p:nvGraphicFramePr>
          <p:cNvPr id="297" name="Google Shape;297;p32"/>
          <p:cNvGraphicFramePr/>
          <p:nvPr/>
        </p:nvGraphicFramePr>
        <p:xfrm>
          <a:off x="3849775" y="31623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{2C0D6F0C-9EEC-49ED-9676-37F20239E1A2}</a:tableStyleId>
              </a:tblPr>
              <a:tblGrid>
                <a:gridCol w="1071525"/>
                <a:gridCol w="1248350"/>
                <a:gridCol w="967675"/>
                <a:gridCol w="1003525"/>
                <a:gridCol w="887225"/>
              </a:tblGrid>
              <a:tr h="4300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lt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Permission</a:t>
                      </a:r>
                      <a:endParaRPr b="1" sz="1000">
                        <a:solidFill>
                          <a:schemeClr val="lt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FFEDBC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Median</a:t>
                      </a:r>
                      <a:endParaRPr b="1" sz="1000">
                        <a:solidFill>
                          <a:srgbClr val="FFEDBC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lt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Non-Person</a:t>
                      </a:r>
                      <a:endParaRPr b="1" sz="1000">
                        <a:solidFill>
                          <a:schemeClr val="lt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FFEDBC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Median</a:t>
                      </a:r>
                      <a:endParaRPr b="1" sz="1000">
                        <a:solidFill>
                          <a:srgbClr val="FFEDBC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lt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Person</a:t>
                      </a:r>
                      <a:endParaRPr b="1" sz="1000">
                        <a:solidFill>
                          <a:schemeClr val="lt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FFEDBC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Mean</a:t>
                      </a:r>
                      <a:endParaRPr b="1" sz="1000">
                        <a:solidFill>
                          <a:srgbClr val="FFEDBC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lt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Non-Person</a:t>
                      </a:r>
                      <a:endParaRPr b="1" sz="1000">
                        <a:solidFill>
                          <a:schemeClr val="lt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FFEDBC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Mean</a:t>
                      </a:r>
                      <a:endParaRPr b="1" sz="1000">
                        <a:solidFill>
                          <a:srgbClr val="FFEDBC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lt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Person</a:t>
                      </a:r>
                      <a:endParaRPr b="1" sz="1000">
                        <a:solidFill>
                          <a:schemeClr val="lt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5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lt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Calendar</a:t>
                      </a:r>
                      <a:endParaRPr b="1" sz="1000">
                        <a:solidFill>
                          <a:schemeClr val="lt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$2.00</a:t>
                      </a:r>
                      <a:endParaRPr sz="1000">
                        <a:solidFill>
                          <a:schemeClr val="lt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$3.00</a:t>
                      </a:r>
                      <a:endParaRPr b="1" sz="1000">
                        <a:solidFill>
                          <a:schemeClr val="lt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$9.40</a:t>
                      </a:r>
                      <a:endParaRPr sz="1000">
                        <a:solidFill>
                          <a:schemeClr val="lt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$17.38</a:t>
                      </a:r>
                      <a:endParaRPr sz="1000">
                        <a:solidFill>
                          <a:schemeClr val="lt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5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lt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Contacts</a:t>
                      </a:r>
                      <a:endParaRPr b="1" sz="1000">
                        <a:solidFill>
                          <a:schemeClr val="lt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$2.00</a:t>
                      </a:r>
                      <a:endParaRPr sz="1000">
                        <a:solidFill>
                          <a:schemeClr val="lt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$2.00</a:t>
                      </a:r>
                      <a:endParaRPr b="1" sz="1000">
                        <a:solidFill>
                          <a:srgbClr val="FFEDBC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$4.82</a:t>
                      </a:r>
                      <a:endParaRPr sz="1000">
                        <a:solidFill>
                          <a:schemeClr val="lt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$10.32</a:t>
                      </a:r>
                      <a:endParaRPr sz="1000">
                        <a:solidFill>
                          <a:schemeClr val="lt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5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lt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Photos</a:t>
                      </a:r>
                      <a:endParaRPr b="1" sz="1000">
                        <a:solidFill>
                          <a:schemeClr val="lt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$2.00</a:t>
                      </a:r>
                      <a:endParaRPr b="1" sz="1000">
                        <a:solidFill>
                          <a:schemeClr val="lt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$3.00</a:t>
                      </a:r>
                      <a:endParaRPr sz="1000">
                        <a:solidFill>
                          <a:schemeClr val="lt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$8.21</a:t>
                      </a:r>
                      <a:endParaRPr sz="1000">
                        <a:solidFill>
                          <a:schemeClr val="lt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$10.33</a:t>
                      </a:r>
                      <a:endParaRPr sz="1000">
                        <a:solidFill>
                          <a:schemeClr val="lt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98" name="Google Shape;298;p32"/>
          <p:cNvSpPr txBox="1"/>
          <p:nvPr/>
        </p:nvSpPr>
        <p:spPr>
          <a:xfrm>
            <a:off x="3849775" y="4655700"/>
            <a:ext cx="2524800" cy="42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Source Sans 3"/>
                <a:ea typeface="Source Sans 3"/>
                <a:cs typeface="Source Sans 3"/>
                <a:sym typeface="Source Sans 3"/>
              </a:rPr>
              <a:t>Original Study, n=633</a:t>
            </a:r>
            <a:endParaRPr b="1" sz="1800">
              <a:solidFill>
                <a:schemeClr val="lt1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sp>
        <p:nvSpPr>
          <p:cNvPr id="299" name="Google Shape;299;p32"/>
          <p:cNvSpPr txBox="1"/>
          <p:nvPr/>
        </p:nvSpPr>
        <p:spPr>
          <a:xfrm>
            <a:off x="408575" y="185975"/>
            <a:ext cx="8404500" cy="8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  <a:latin typeface="Source Sans 3"/>
                <a:ea typeface="Source Sans 3"/>
                <a:cs typeface="Source Sans 3"/>
                <a:sym typeface="Source Sans 3"/>
              </a:rPr>
              <a:t>Mean, Median </a:t>
            </a:r>
            <a:r>
              <a:rPr b="1" lang="en" sz="2400">
                <a:solidFill>
                  <a:schemeClr val="lt1"/>
                </a:solidFill>
                <a:latin typeface="Source Sans 3"/>
                <a:ea typeface="Source Sans 3"/>
                <a:cs typeface="Source Sans 3"/>
                <a:sym typeface="Source Sans 3"/>
              </a:rPr>
              <a:t>that participants were willing to </a:t>
            </a:r>
            <a:r>
              <a:rPr b="1" lang="en" sz="2400">
                <a:solidFill>
                  <a:srgbClr val="F1C232"/>
                </a:solidFill>
                <a:latin typeface="Source Sans 3"/>
                <a:ea typeface="Source Sans 3"/>
                <a:cs typeface="Source Sans 3"/>
                <a:sym typeface="Source Sans 3"/>
              </a:rPr>
              <a:t>pay to prevent data access</a:t>
            </a:r>
            <a:endParaRPr b="1" sz="2400">
              <a:solidFill>
                <a:srgbClr val="F1C232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sp>
        <p:nvSpPr>
          <p:cNvPr id="300" name="Google Shape;300;p32"/>
          <p:cNvSpPr txBox="1"/>
          <p:nvPr/>
        </p:nvSpPr>
        <p:spPr>
          <a:xfrm>
            <a:off x="254050" y="4323750"/>
            <a:ext cx="28440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Source Sans 3 Medium"/>
                <a:ea typeface="Source Sans 3 Medium"/>
                <a:cs typeface="Source Sans 3 Medium"/>
                <a:sym typeface="Source Sans 3 Medium"/>
              </a:rPr>
              <a:t>Maximilian Marsch, Jens Grossklags, and Sameer Patil. 2021. Won't You Think of Others?: Interdependent Privacy in Smartphone App Permissions. Proc. ACM Hum.-Comput. Interact. 5, CSCW2, Article 437 (October 2021), 35 pages. https://doi.org/10.1145/3479581</a:t>
            </a:r>
            <a:endParaRPr sz="800">
              <a:solidFill>
                <a:schemeClr val="lt1"/>
              </a:solidFill>
              <a:latin typeface="Source Sans 3 Medium"/>
              <a:ea typeface="Source Sans 3 Medium"/>
              <a:cs typeface="Source Sans 3 Medium"/>
              <a:sym typeface="Source Sans 3 Medium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3"/>
          <p:cNvSpPr txBox="1"/>
          <p:nvPr/>
        </p:nvSpPr>
        <p:spPr>
          <a:xfrm>
            <a:off x="129850" y="185975"/>
            <a:ext cx="8889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FD966"/>
                </a:solidFill>
                <a:latin typeface="Source Sans 3"/>
                <a:ea typeface="Source Sans 3"/>
                <a:cs typeface="Source Sans 3"/>
                <a:sym typeface="Source Sans 3"/>
              </a:rPr>
              <a:t>Privacy Sensitivity, Access Comfort</a:t>
            </a:r>
            <a:r>
              <a:rPr b="1" lang="en" sz="2000">
                <a:solidFill>
                  <a:schemeClr val="lt1"/>
                </a:solidFill>
                <a:latin typeface="Source Sans 3"/>
                <a:ea typeface="Source Sans 3"/>
                <a:cs typeface="Source Sans 3"/>
                <a:sym typeface="Source Sans 3"/>
              </a:rPr>
              <a:t> by Permission Type for Non-Persons Study</a:t>
            </a:r>
            <a:endParaRPr b="1" sz="2000">
              <a:solidFill>
                <a:schemeClr val="lt1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sp>
        <p:nvSpPr>
          <p:cNvPr id="306" name="Google Shape;306;p33"/>
          <p:cNvSpPr txBox="1"/>
          <p:nvPr/>
        </p:nvSpPr>
        <p:spPr>
          <a:xfrm>
            <a:off x="259575" y="3902875"/>
            <a:ext cx="21297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Source Sans 3 Medium"/>
                <a:ea typeface="Source Sans 3 Medium"/>
                <a:cs typeface="Source Sans 3 Medium"/>
                <a:sym typeface="Source Sans 3 Medium"/>
              </a:rPr>
              <a:t>Maximilian Marsch, Jens Grossklags, and Sameer Patil. 2021. Won't You Think of Others?: Interdependent Privacy in Smartphone App Permissions. Proc. ACM Hum.-Comput. Interact. 5, CSCW2, Article 437 (October 2021), 35 pages. https://doi.org/10.1145/3479581</a:t>
            </a:r>
            <a:endParaRPr sz="800">
              <a:solidFill>
                <a:schemeClr val="lt1"/>
              </a:solidFill>
              <a:latin typeface="Source Sans 3 Medium"/>
              <a:ea typeface="Source Sans 3 Medium"/>
              <a:cs typeface="Source Sans 3 Medium"/>
              <a:sym typeface="Source Sans 3 Medium"/>
            </a:endParaRPr>
          </a:p>
        </p:txBody>
      </p:sp>
      <p:sp>
        <p:nvSpPr>
          <p:cNvPr id="307" name="Google Shape;307;p33"/>
          <p:cNvSpPr txBox="1"/>
          <p:nvPr/>
        </p:nvSpPr>
        <p:spPr>
          <a:xfrm>
            <a:off x="7835675" y="4773100"/>
            <a:ext cx="1092000" cy="2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1"/>
                </a:solidFill>
                <a:latin typeface="Source Sans 3 SemiBold"/>
                <a:ea typeface="Source Sans 3 SemiBold"/>
                <a:cs typeface="Source Sans 3 SemiBold"/>
                <a:sym typeface="Source Sans 3 SemiBold"/>
              </a:rPr>
              <a:t>*Lower is better</a:t>
            </a:r>
            <a:endParaRPr sz="700">
              <a:solidFill>
                <a:schemeClr val="lt1"/>
              </a:solidFill>
              <a:latin typeface="Source Sans 3 SemiBold"/>
              <a:ea typeface="Source Sans 3 SemiBold"/>
              <a:cs typeface="Source Sans 3 SemiBold"/>
              <a:sym typeface="Source Sans 3 SemiBold"/>
            </a:endParaRPr>
          </a:p>
        </p:txBody>
      </p:sp>
      <p:pic>
        <p:nvPicPr>
          <p:cNvPr id="308" name="Google Shape;30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9475" y="758675"/>
            <a:ext cx="6449926" cy="30838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3" name="Google Shape;313;p34"/>
          <p:cNvGraphicFramePr/>
          <p:nvPr/>
        </p:nvGraphicFramePr>
        <p:xfrm>
          <a:off x="531875" y="867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{2C0D6F0C-9EEC-49ED-9676-37F20239E1A2}</a:tableStyleId>
              </a:tblPr>
              <a:tblGrid>
                <a:gridCol w="1425625"/>
                <a:gridCol w="1259025"/>
                <a:gridCol w="1263800"/>
                <a:gridCol w="1053650"/>
                <a:gridCol w="1217350"/>
              </a:tblGrid>
              <a:tr h="4300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lt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Permission</a:t>
                      </a:r>
                      <a:endParaRPr b="1" sz="1000">
                        <a:solidFill>
                          <a:schemeClr val="lt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FFEDBC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Mean</a:t>
                      </a:r>
                      <a:endParaRPr b="1" sz="1000">
                        <a:solidFill>
                          <a:srgbClr val="FFEDBC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lt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Privacy Sensitivity</a:t>
                      </a:r>
                      <a:endParaRPr b="1" sz="1000">
                        <a:solidFill>
                          <a:schemeClr val="lt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FFEDBC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Median</a:t>
                      </a:r>
                      <a:endParaRPr b="1" sz="1000">
                        <a:solidFill>
                          <a:srgbClr val="FFEDBC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000">
                          <a:solidFill>
                            <a:schemeClr val="lt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Privacy Sensitivity</a:t>
                      </a:r>
                      <a:endParaRPr b="1" sz="1000">
                        <a:solidFill>
                          <a:schemeClr val="lt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FFEDBC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Mean</a:t>
                      </a:r>
                      <a:endParaRPr b="1" sz="1000">
                        <a:solidFill>
                          <a:srgbClr val="FFEDBC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lt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Access Comfort</a:t>
                      </a:r>
                      <a:endParaRPr b="1" sz="1000">
                        <a:solidFill>
                          <a:schemeClr val="lt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FFEDBC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Median</a:t>
                      </a:r>
                      <a:endParaRPr b="1" sz="1000">
                        <a:solidFill>
                          <a:srgbClr val="FFEDBC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lt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Access Comfort</a:t>
                      </a:r>
                      <a:endParaRPr b="1" sz="1000">
                        <a:solidFill>
                          <a:schemeClr val="lt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5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lt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Calendar</a:t>
                      </a:r>
                      <a:endParaRPr b="1" sz="1000">
                        <a:solidFill>
                          <a:schemeClr val="lt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4.00</a:t>
                      </a:r>
                      <a:endParaRPr b="1" sz="1000">
                        <a:solidFill>
                          <a:schemeClr val="lt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4.00</a:t>
                      </a:r>
                      <a:endParaRPr sz="1000">
                        <a:solidFill>
                          <a:schemeClr val="lt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3.19</a:t>
                      </a:r>
                      <a:endParaRPr sz="1000">
                        <a:solidFill>
                          <a:schemeClr val="lt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3.00</a:t>
                      </a:r>
                      <a:endParaRPr sz="1000">
                        <a:solidFill>
                          <a:schemeClr val="lt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5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lt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Contacts</a:t>
                      </a:r>
                      <a:endParaRPr b="1" sz="1000">
                        <a:solidFill>
                          <a:schemeClr val="lt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4.38</a:t>
                      </a:r>
                      <a:endParaRPr sz="1000">
                        <a:solidFill>
                          <a:schemeClr val="lt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4</a:t>
                      </a:r>
                      <a:r>
                        <a:rPr lang="en" sz="1000">
                          <a:solidFill>
                            <a:schemeClr val="lt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.50</a:t>
                      </a:r>
                      <a:endParaRPr sz="1000">
                        <a:solidFill>
                          <a:schemeClr val="lt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2.44</a:t>
                      </a:r>
                      <a:endParaRPr sz="1000">
                        <a:solidFill>
                          <a:schemeClr val="lt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2.00</a:t>
                      </a:r>
                      <a:endParaRPr sz="1000">
                        <a:solidFill>
                          <a:schemeClr val="lt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5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lt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Photos</a:t>
                      </a:r>
                      <a:endParaRPr b="1" sz="1000">
                        <a:solidFill>
                          <a:schemeClr val="lt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4.62</a:t>
                      </a:r>
                      <a:endParaRPr sz="1000">
                        <a:solidFill>
                          <a:schemeClr val="lt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5.00</a:t>
                      </a:r>
                      <a:endParaRPr sz="1000">
                        <a:solidFill>
                          <a:schemeClr val="lt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2.75</a:t>
                      </a:r>
                      <a:endParaRPr sz="1000">
                        <a:solidFill>
                          <a:schemeClr val="lt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2.50</a:t>
                      </a:r>
                      <a:endParaRPr sz="1000">
                        <a:solidFill>
                          <a:schemeClr val="lt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5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lt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File System</a:t>
                      </a:r>
                      <a:endParaRPr b="1" sz="1000">
                        <a:solidFill>
                          <a:schemeClr val="lt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4.44</a:t>
                      </a:r>
                      <a:endParaRPr sz="1000">
                        <a:solidFill>
                          <a:schemeClr val="lt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5.00</a:t>
                      </a:r>
                      <a:endParaRPr sz="1000">
                        <a:solidFill>
                          <a:schemeClr val="lt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2.25</a:t>
                      </a:r>
                      <a:endParaRPr sz="1000">
                        <a:solidFill>
                          <a:schemeClr val="lt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2.00</a:t>
                      </a:r>
                      <a:endParaRPr sz="1000">
                        <a:solidFill>
                          <a:schemeClr val="lt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14" name="Google Shape;314;p34"/>
          <p:cNvSpPr txBox="1"/>
          <p:nvPr/>
        </p:nvSpPr>
        <p:spPr>
          <a:xfrm>
            <a:off x="451475" y="2745300"/>
            <a:ext cx="2524800" cy="42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Source Sans 3"/>
                <a:ea typeface="Source Sans 3"/>
                <a:cs typeface="Source Sans 3"/>
                <a:sym typeface="Source Sans 3"/>
              </a:rPr>
              <a:t>Replication Study, n=32</a:t>
            </a:r>
            <a:endParaRPr b="1" sz="1200">
              <a:solidFill>
                <a:schemeClr val="lt1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sp>
        <p:nvSpPr>
          <p:cNvPr id="315" name="Google Shape;315;p34"/>
          <p:cNvSpPr txBox="1"/>
          <p:nvPr/>
        </p:nvSpPr>
        <p:spPr>
          <a:xfrm>
            <a:off x="2799725" y="4645650"/>
            <a:ext cx="2524800" cy="42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Source Sans 3"/>
                <a:ea typeface="Source Sans 3"/>
                <a:cs typeface="Source Sans 3"/>
                <a:sym typeface="Source Sans 3"/>
              </a:rPr>
              <a:t>Original Study, n=633</a:t>
            </a:r>
            <a:endParaRPr b="1" sz="1200">
              <a:solidFill>
                <a:schemeClr val="lt1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sp>
        <p:nvSpPr>
          <p:cNvPr id="316" name="Google Shape;316;p34"/>
          <p:cNvSpPr txBox="1"/>
          <p:nvPr/>
        </p:nvSpPr>
        <p:spPr>
          <a:xfrm>
            <a:off x="129850" y="185975"/>
            <a:ext cx="8889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FD966"/>
                </a:solidFill>
                <a:latin typeface="Source Sans 3"/>
                <a:ea typeface="Source Sans 3"/>
                <a:cs typeface="Source Sans 3"/>
                <a:sym typeface="Source Sans 3"/>
              </a:rPr>
              <a:t>Privacy Sensitivity, Access Comfort</a:t>
            </a:r>
            <a:r>
              <a:rPr b="1" lang="en" sz="2000">
                <a:solidFill>
                  <a:schemeClr val="lt1"/>
                </a:solidFill>
                <a:latin typeface="Source Sans 3"/>
                <a:ea typeface="Source Sans 3"/>
                <a:cs typeface="Source Sans 3"/>
                <a:sym typeface="Source Sans 3"/>
              </a:rPr>
              <a:t> by Permission Type for Non-Persons Study</a:t>
            </a:r>
            <a:endParaRPr b="1" sz="2000">
              <a:solidFill>
                <a:schemeClr val="lt1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sp>
        <p:nvSpPr>
          <p:cNvPr id="317" name="Google Shape;317;p34"/>
          <p:cNvSpPr txBox="1"/>
          <p:nvPr/>
        </p:nvSpPr>
        <p:spPr>
          <a:xfrm>
            <a:off x="259575" y="3902875"/>
            <a:ext cx="21297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Source Sans 3 Medium"/>
                <a:ea typeface="Source Sans 3 Medium"/>
                <a:cs typeface="Source Sans 3 Medium"/>
                <a:sym typeface="Source Sans 3 Medium"/>
              </a:rPr>
              <a:t>Maximilian Marsch, Jens Grossklags, and Sameer Patil. 2021. Won't You Think of Others?: Interdependent Privacy in Smartphone App Permissions. Proc. ACM Hum.-Comput. Interact. 5, CSCW2, Article 437 (October 2021), 35 pages. https://doi.org/10.1145/3479581</a:t>
            </a:r>
            <a:endParaRPr sz="800">
              <a:solidFill>
                <a:schemeClr val="lt1"/>
              </a:solidFill>
              <a:latin typeface="Source Sans 3 Medium"/>
              <a:ea typeface="Source Sans 3 Medium"/>
              <a:cs typeface="Source Sans 3 Medium"/>
              <a:sym typeface="Source Sans 3 Medium"/>
            </a:endParaRPr>
          </a:p>
        </p:txBody>
      </p:sp>
      <p:graphicFrame>
        <p:nvGraphicFramePr>
          <p:cNvPr id="318" name="Google Shape;318;p34"/>
          <p:cNvGraphicFramePr/>
          <p:nvPr/>
        </p:nvGraphicFramePr>
        <p:xfrm>
          <a:off x="2799725" y="30825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{2C0D6F0C-9EEC-49ED-9676-37F20239E1A2}</a:tableStyleId>
              </a:tblPr>
              <a:tblGrid>
                <a:gridCol w="1425625"/>
                <a:gridCol w="1259025"/>
                <a:gridCol w="1263800"/>
                <a:gridCol w="1053650"/>
                <a:gridCol w="1217350"/>
              </a:tblGrid>
              <a:tr h="4300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lt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Permission</a:t>
                      </a:r>
                      <a:endParaRPr b="1" sz="1000">
                        <a:solidFill>
                          <a:schemeClr val="lt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FFEDBC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Mean</a:t>
                      </a:r>
                      <a:endParaRPr b="1" sz="1000">
                        <a:solidFill>
                          <a:srgbClr val="FFEDBC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lt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Privacy Sensitivity</a:t>
                      </a:r>
                      <a:endParaRPr b="1" sz="1000">
                        <a:solidFill>
                          <a:schemeClr val="lt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FFEDBC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Median</a:t>
                      </a:r>
                      <a:endParaRPr b="1" sz="1000">
                        <a:solidFill>
                          <a:srgbClr val="FFEDBC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lt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Privacy Sensitivity</a:t>
                      </a:r>
                      <a:endParaRPr b="1" sz="1000">
                        <a:solidFill>
                          <a:schemeClr val="lt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FFEDBC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Mean</a:t>
                      </a:r>
                      <a:endParaRPr b="1" sz="1000">
                        <a:solidFill>
                          <a:srgbClr val="FFEDBC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lt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Access Comfort</a:t>
                      </a:r>
                      <a:endParaRPr b="1" sz="1000">
                        <a:solidFill>
                          <a:schemeClr val="lt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FFEDBC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Median</a:t>
                      </a:r>
                      <a:endParaRPr b="1" sz="1000">
                        <a:solidFill>
                          <a:srgbClr val="FFEDBC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lt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Access Comfort</a:t>
                      </a:r>
                      <a:endParaRPr b="1" sz="1000">
                        <a:solidFill>
                          <a:schemeClr val="lt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5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lt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Calendar</a:t>
                      </a:r>
                      <a:endParaRPr b="1" sz="1000">
                        <a:solidFill>
                          <a:schemeClr val="lt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3.92</a:t>
                      </a:r>
                      <a:endParaRPr sz="1000">
                        <a:solidFill>
                          <a:schemeClr val="lt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4.00</a:t>
                      </a:r>
                      <a:endParaRPr sz="1000">
                        <a:solidFill>
                          <a:schemeClr val="lt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2.77</a:t>
                      </a:r>
                      <a:endParaRPr sz="1000">
                        <a:solidFill>
                          <a:schemeClr val="lt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3.00</a:t>
                      </a:r>
                      <a:endParaRPr sz="1000">
                        <a:solidFill>
                          <a:schemeClr val="lt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5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lt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Contacts</a:t>
                      </a:r>
                      <a:endParaRPr b="1" sz="1000">
                        <a:solidFill>
                          <a:schemeClr val="lt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4.28</a:t>
                      </a:r>
                      <a:endParaRPr sz="1000">
                        <a:solidFill>
                          <a:schemeClr val="lt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5.00</a:t>
                      </a:r>
                      <a:endParaRPr sz="1000">
                        <a:solidFill>
                          <a:schemeClr val="lt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2.17</a:t>
                      </a:r>
                      <a:endParaRPr sz="1000">
                        <a:solidFill>
                          <a:schemeClr val="lt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2.00</a:t>
                      </a:r>
                      <a:endParaRPr sz="1000">
                        <a:solidFill>
                          <a:schemeClr val="lt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5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lt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Photos</a:t>
                      </a:r>
                      <a:endParaRPr b="1" sz="1000">
                        <a:solidFill>
                          <a:schemeClr val="lt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4.26</a:t>
                      </a:r>
                      <a:endParaRPr sz="1000">
                        <a:solidFill>
                          <a:schemeClr val="lt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5.00</a:t>
                      </a:r>
                      <a:endParaRPr sz="1000">
                        <a:solidFill>
                          <a:schemeClr val="lt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2.39</a:t>
                      </a:r>
                      <a:endParaRPr sz="1000">
                        <a:solidFill>
                          <a:schemeClr val="lt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2.00</a:t>
                      </a:r>
                      <a:endParaRPr sz="1000">
                        <a:solidFill>
                          <a:schemeClr val="lt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19" name="Google Shape;319;p34"/>
          <p:cNvSpPr txBox="1"/>
          <p:nvPr/>
        </p:nvSpPr>
        <p:spPr>
          <a:xfrm>
            <a:off x="7835675" y="4773100"/>
            <a:ext cx="1092000" cy="2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1"/>
                </a:solidFill>
                <a:latin typeface="Source Sans 3 SemiBold"/>
                <a:ea typeface="Source Sans 3 SemiBold"/>
                <a:cs typeface="Source Sans 3 SemiBold"/>
                <a:sym typeface="Source Sans 3 SemiBold"/>
              </a:rPr>
              <a:t>*Lower is better</a:t>
            </a:r>
            <a:endParaRPr sz="700">
              <a:solidFill>
                <a:schemeClr val="lt1"/>
              </a:solidFill>
              <a:latin typeface="Source Sans 3 SemiBold"/>
              <a:ea typeface="Source Sans 3 SemiBold"/>
              <a:cs typeface="Source Sans 3 SemiBold"/>
              <a:sym typeface="Source Sans 3 SemiBold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5"/>
          <p:cNvSpPr txBox="1"/>
          <p:nvPr/>
        </p:nvSpPr>
        <p:spPr>
          <a:xfrm>
            <a:off x="408575" y="185975"/>
            <a:ext cx="8482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D966"/>
                </a:solidFill>
                <a:latin typeface="Source Sans 3"/>
                <a:ea typeface="Source Sans 3"/>
                <a:cs typeface="Source Sans 3"/>
                <a:sym typeface="Source Sans 3"/>
              </a:rPr>
              <a:t>RQ4: Willingness to Install Apps</a:t>
            </a:r>
            <a:r>
              <a:rPr b="1" lang="en" sz="2400">
                <a:solidFill>
                  <a:srgbClr val="FFEDBC"/>
                </a:solidFill>
                <a:latin typeface="Source Sans 3"/>
                <a:ea typeface="Source Sans 3"/>
                <a:cs typeface="Source Sans 3"/>
                <a:sym typeface="Source Sans 3"/>
              </a:rPr>
              <a:t> </a:t>
            </a:r>
            <a:r>
              <a:rPr b="1" lang="en" sz="2400">
                <a:solidFill>
                  <a:schemeClr val="lt1"/>
                </a:solidFill>
                <a:latin typeface="Source Sans 3"/>
                <a:ea typeface="Source Sans 3"/>
                <a:cs typeface="Source Sans 3"/>
                <a:sym typeface="Source Sans 3"/>
              </a:rPr>
              <a:t>by Permission Type</a:t>
            </a:r>
            <a:endParaRPr b="1" sz="2400">
              <a:solidFill>
                <a:schemeClr val="lt1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graphicFrame>
        <p:nvGraphicFramePr>
          <p:cNvPr id="325" name="Google Shape;325;p35"/>
          <p:cNvGraphicFramePr/>
          <p:nvPr/>
        </p:nvGraphicFramePr>
        <p:xfrm>
          <a:off x="495775" y="850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{2C0D6F0C-9EEC-49ED-9676-37F20239E1A2}</a:tableStyleId>
              </a:tblPr>
              <a:tblGrid>
                <a:gridCol w="1174725"/>
                <a:gridCol w="1318275"/>
                <a:gridCol w="1467225"/>
                <a:gridCol w="1235750"/>
                <a:gridCol w="1604925"/>
              </a:tblGrid>
              <a:tr h="4300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lt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Permission</a:t>
                      </a:r>
                      <a:endParaRPr b="1" sz="1000">
                        <a:solidFill>
                          <a:schemeClr val="lt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FFD966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Median</a:t>
                      </a:r>
                      <a:endParaRPr b="1" sz="1000">
                        <a:solidFill>
                          <a:srgbClr val="FFD966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lt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Self-Willingness</a:t>
                      </a:r>
                      <a:endParaRPr b="1" sz="1000">
                        <a:solidFill>
                          <a:schemeClr val="lt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FFD966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Median</a:t>
                      </a:r>
                      <a:endParaRPr b="1" sz="1000">
                        <a:solidFill>
                          <a:srgbClr val="FFD966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lt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Flip Self-Willingness</a:t>
                      </a:r>
                      <a:endParaRPr b="1" sz="1000">
                        <a:solidFill>
                          <a:schemeClr val="lt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FFD966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Mean</a:t>
                      </a:r>
                      <a:endParaRPr b="1" sz="1000">
                        <a:solidFill>
                          <a:srgbClr val="FFD966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000">
                          <a:solidFill>
                            <a:schemeClr val="lt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Self-Willingness</a:t>
                      </a:r>
                      <a:endParaRPr b="1" sz="1000">
                        <a:solidFill>
                          <a:schemeClr val="lt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FFD966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Mean</a:t>
                      </a:r>
                      <a:endParaRPr b="1" sz="1000">
                        <a:solidFill>
                          <a:srgbClr val="FFD966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000">
                          <a:solidFill>
                            <a:schemeClr val="lt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Flip Self-Willingness</a:t>
                      </a:r>
                      <a:endParaRPr b="1" sz="1000">
                        <a:solidFill>
                          <a:schemeClr val="lt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5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lt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Contacts</a:t>
                      </a:r>
                      <a:endParaRPr b="1" sz="1000">
                        <a:solidFill>
                          <a:schemeClr val="lt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1.00</a:t>
                      </a:r>
                      <a:endParaRPr sz="1000">
                        <a:solidFill>
                          <a:schemeClr val="lt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1.00</a:t>
                      </a:r>
                      <a:endParaRPr sz="1000">
                        <a:solidFill>
                          <a:schemeClr val="lt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FFEDBC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1.33</a:t>
                      </a:r>
                      <a:endParaRPr b="1" sz="1000">
                        <a:solidFill>
                          <a:srgbClr val="FFEDBC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1</a:t>
                      </a:r>
                      <a:r>
                        <a:rPr lang="en" sz="1000">
                          <a:solidFill>
                            <a:schemeClr val="lt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.00</a:t>
                      </a:r>
                      <a:endParaRPr sz="1000">
                        <a:solidFill>
                          <a:schemeClr val="lt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5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lt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Calendar</a:t>
                      </a:r>
                      <a:endParaRPr b="1" sz="1000">
                        <a:solidFill>
                          <a:schemeClr val="lt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2.00</a:t>
                      </a:r>
                      <a:endParaRPr sz="1000">
                        <a:solidFill>
                          <a:schemeClr val="lt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2.00</a:t>
                      </a:r>
                      <a:endParaRPr sz="1000">
                        <a:solidFill>
                          <a:schemeClr val="lt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1.80</a:t>
                      </a:r>
                      <a:endParaRPr sz="1000">
                        <a:solidFill>
                          <a:schemeClr val="lt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FFEDBC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2.00</a:t>
                      </a:r>
                      <a:endParaRPr b="1" sz="1000">
                        <a:solidFill>
                          <a:srgbClr val="FFEDBC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5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lt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Photos</a:t>
                      </a:r>
                      <a:endParaRPr b="1" sz="1000">
                        <a:solidFill>
                          <a:schemeClr val="lt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2.00</a:t>
                      </a:r>
                      <a:endParaRPr sz="1000">
                        <a:solidFill>
                          <a:schemeClr val="lt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3.00</a:t>
                      </a:r>
                      <a:endParaRPr sz="1000">
                        <a:solidFill>
                          <a:schemeClr val="lt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1.80</a:t>
                      </a:r>
                      <a:endParaRPr sz="1000">
                        <a:solidFill>
                          <a:schemeClr val="lt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FFEDBC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2</a:t>
                      </a:r>
                      <a:r>
                        <a:rPr b="1" lang="en" sz="1000">
                          <a:solidFill>
                            <a:srgbClr val="FFEDBC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.80</a:t>
                      </a:r>
                      <a:endParaRPr b="1" sz="1000">
                        <a:solidFill>
                          <a:srgbClr val="FFEDBC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5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lt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File System</a:t>
                      </a:r>
                      <a:endParaRPr b="1" sz="1000">
                        <a:solidFill>
                          <a:schemeClr val="lt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3.00</a:t>
                      </a:r>
                      <a:endParaRPr sz="1000">
                        <a:solidFill>
                          <a:schemeClr val="lt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2.00</a:t>
                      </a:r>
                      <a:endParaRPr sz="1000">
                        <a:solidFill>
                          <a:schemeClr val="lt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FFEDBC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2.67</a:t>
                      </a:r>
                      <a:endParaRPr b="1" sz="1000">
                        <a:solidFill>
                          <a:srgbClr val="FFEDBC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1</a:t>
                      </a:r>
                      <a:r>
                        <a:rPr lang="en" sz="1000">
                          <a:solidFill>
                            <a:schemeClr val="lt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.67</a:t>
                      </a:r>
                      <a:endParaRPr sz="1000">
                        <a:solidFill>
                          <a:schemeClr val="lt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326" name="Google Shape;326;p35"/>
          <p:cNvGraphicFramePr/>
          <p:nvPr/>
        </p:nvGraphicFramePr>
        <p:xfrm>
          <a:off x="2126775" y="2895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{2C0D6F0C-9EEC-49ED-9676-37F20239E1A2}</a:tableStyleId>
              </a:tblPr>
              <a:tblGrid>
                <a:gridCol w="1174725"/>
                <a:gridCol w="1318275"/>
                <a:gridCol w="1467225"/>
                <a:gridCol w="1235750"/>
                <a:gridCol w="1604925"/>
              </a:tblGrid>
              <a:tr h="4300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lt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Permission</a:t>
                      </a:r>
                      <a:endParaRPr b="1" sz="1000">
                        <a:solidFill>
                          <a:schemeClr val="lt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FFD966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Median</a:t>
                      </a:r>
                      <a:endParaRPr b="1" sz="1000">
                        <a:solidFill>
                          <a:srgbClr val="FFD966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lt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Self-Willingness</a:t>
                      </a:r>
                      <a:endParaRPr b="1" sz="1000">
                        <a:solidFill>
                          <a:schemeClr val="lt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FFD966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Median</a:t>
                      </a:r>
                      <a:endParaRPr b="1" sz="1000">
                        <a:solidFill>
                          <a:srgbClr val="FFD966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lt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Flip Self-Willingness</a:t>
                      </a:r>
                      <a:endParaRPr b="1" sz="1000">
                        <a:solidFill>
                          <a:schemeClr val="lt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FFD966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Mean</a:t>
                      </a:r>
                      <a:endParaRPr b="1" sz="1000">
                        <a:solidFill>
                          <a:srgbClr val="FFD966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lt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Self-Willingness</a:t>
                      </a:r>
                      <a:endParaRPr b="1" sz="1000">
                        <a:solidFill>
                          <a:schemeClr val="lt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FFD966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Mean</a:t>
                      </a:r>
                      <a:endParaRPr b="1" sz="1000">
                        <a:solidFill>
                          <a:srgbClr val="FFD966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lt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Flip Self-Willingness</a:t>
                      </a:r>
                      <a:endParaRPr b="1" sz="1000">
                        <a:solidFill>
                          <a:schemeClr val="lt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5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lt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Contacts</a:t>
                      </a:r>
                      <a:endParaRPr b="1" sz="1000">
                        <a:solidFill>
                          <a:schemeClr val="lt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3</a:t>
                      </a:r>
                      <a:r>
                        <a:rPr lang="en" sz="1000">
                          <a:solidFill>
                            <a:schemeClr val="lt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.00</a:t>
                      </a:r>
                      <a:endParaRPr sz="1000">
                        <a:solidFill>
                          <a:schemeClr val="lt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2</a:t>
                      </a:r>
                      <a:r>
                        <a:rPr lang="en" sz="1000">
                          <a:solidFill>
                            <a:schemeClr val="lt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.00</a:t>
                      </a:r>
                      <a:endParaRPr sz="1000">
                        <a:solidFill>
                          <a:schemeClr val="lt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FFEDBC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1.33</a:t>
                      </a:r>
                      <a:endParaRPr b="1" sz="1000">
                        <a:solidFill>
                          <a:srgbClr val="FFEDBC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1.00</a:t>
                      </a:r>
                      <a:endParaRPr sz="1000">
                        <a:solidFill>
                          <a:schemeClr val="lt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5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lt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Calendar</a:t>
                      </a:r>
                      <a:endParaRPr b="1" sz="1000">
                        <a:solidFill>
                          <a:schemeClr val="lt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3.50</a:t>
                      </a:r>
                      <a:endParaRPr sz="1000">
                        <a:solidFill>
                          <a:schemeClr val="lt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2.50</a:t>
                      </a:r>
                      <a:endParaRPr sz="1000">
                        <a:solidFill>
                          <a:schemeClr val="lt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FFEDBC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3.75</a:t>
                      </a:r>
                      <a:endParaRPr b="1" sz="1000">
                        <a:solidFill>
                          <a:srgbClr val="FFEDBC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2.50</a:t>
                      </a:r>
                      <a:endParaRPr sz="1000">
                        <a:solidFill>
                          <a:schemeClr val="lt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5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lt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Photos</a:t>
                      </a:r>
                      <a:endParaRPr b="1" sz="1000">
                        <a:solidFill>
                          <a:schemeClr val="lt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3</a:t>
                      </a:r>
                      <a:r>
                        <a:rPr lang="en" sz="1000">
                          <a:solidFill>
                            <a:schemeClr val="lt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.00</a:t>
                      </a:r>
                      <a:endParaRPr sz="1000">
                        <a:solidFill>
                          <a:schemeClr val="lt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2</a:t>
                      </a:r>
                      <a:r>
                        <a:rPr lang="en" sz="1000">
                          <a:solidFill>
                            <a:schemeClr val="lt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.00</a:t>
                      </a:r>
                      <a:endParaRPr sz="1000">
                        <a:solidFill>
                          <a:schemeClr val="lt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lt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2</a:t>
                      </a:r>
                      <a:r>
                        <a:rPr b="1" lang="en" sz="1000">
                          <a:solidFill>
                            <a:schemeClr val="lt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.80</a:t>
                      </a:r>
                      <a:endParaRPr b="1" sz="1000">
                        <a:solidFill>
                          <a:schemeClr val="lt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2.20</a:t>
                      </a:r>
                      <a:endParaRPr sz="1000">
                        <a:solidFill>
                          <a:schemeClr val="lt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95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chemeClr val="lt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File System</a:t>
                      </a:r>
                      <a:endParaRPr b="1" sz="1000">
                        <a:solidFill>
                          <a:schemeClr val="lt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1.00</a:t>
                      </a:r>
                      <a:endParaRPr sz="1000">
                        <a:solidFill>
                          <a:schemeClr val="lt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1</a:t>
                      </a:r>
                      <a:r>
                        <a:rPr lang="en" sz="1000">
                          <a:solidFill>
                            <a:schemeClr val="lt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.50</a:t>
                      </a:r>
                      <a:endParaRPr sz="1000">
                        <a:solidFill>
                          <a:schemeClr val="lt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1.25</a:t>
                      </a:r>
                      <a:endParaRPr sz="1000">
                        <a:solidFill>
                          <a:schemeClr val="lt1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solidFill>
                            <a:srgbClr val="FFEDBC"/>
                          </a:solidFill>
                          <a:latin typeface="Source Sans 3"/>
                          <a:ea typeface="Source Sans 3"/>
                          <a:cs typeface="Source Sans 3"/>
                          <a:sym typeface="Source Sans 3"/>
                        </a:rPr>
                        <a:t>1.50</a:t>
                      </a:r>
                      <a:endParaRPr b="1" sz="1000">
                        <a:solidFill>
                          <a:srgbClr val="FFEDBC"/>
                        </a:solidFill>
                        <a:latin typeface="Source Sans 3"/>
                        <a:ea typeface="Source Sans 3"/>
                        <a:cs typeface="Source Sans 3"/>
                        <a:sym typeface="Source Sans 3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EDB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27" name="Google Shape;327;p35"/>
          <p:cNvSpPr txBox="1"/>
          <p:nvPr/>
        </p:nvSpPr>
        <p:spPr>
          <a:xfrm>
            <a:off x="408575" y="2679050"/>
            <a:ext cx="2524800" cy="42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Source Sans 3"/>
                <a:ea typeface="Source Sans 3"/>
                <a:cs typeface="Source Sans 3"/>
                <a:sym typeface="Source Sans 3"/>
              </a:rPr>
              <a:t>Persons Study</a:t>
            </a:r>
            <a:endParaRPr b="1" sz="1200">
              <a:solidFill>
                <a:schemeClr val="lt1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sp>
        <p:nvSpPr>
          <p:cNvPr id="328" name="Google Shape;328;p35"/>
          <p:cNvSpPr txBox="1"/>
          <p:nvPr/>
        </p:nvSpPr>
        <p:spPr>
          <a:xfrm>
            <a:off x="2047200" y="4699300"/>
            <a:ext cx="2524800" cy="42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Source Sans 3"/>
                <a:ea typeface="Source Sans 3"/>
                <a:cs typeface="Source Sans 3"/>
                <a:sym typeface="Source Sans 3"/>
              </a:rPr>
              <a:t>Non-</a:t>
            </a:r>
            <a:r>
              <a:rPr b="1" lang="en" sz="1200">
                <a:solidFill>
                  <a:schemeClr val="lt1"/>
                </a:solidFill>
                <a:latin typeface="Source Sans 3"/>
                <a:ea typeface="Source Sans 3"/>
                <a:cs typeface="Source Sans 3"/>
                <a:sym typeface="Source Sans 3"/>
              </a:rPr>
              <a:t>Persons Study</a:t>
            </a:r>
            <a:endParaRPr b="1" sz="1200">
              <a:solidFill>
                <a:schemeClr val="lt1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sp>
        <p:nvSpPr>
          <p:cNvPr id="329" name="Google Shape;329;p35"/>
          <p:cNvSpPr txBox="1"/>
          <p:nvPr/>
        </p:nvSpPr>
        <p:spPr>
          <a:xfrm>
            <a:off x="7835675" y="4773100"/>
            <a:ext cx="1092000" cy="2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1"/>
                </a:solidFill>
                <a:latin typeface="Source Sans 3 SemiBold"/>
                <a:ea typeface="Source Sans 3 SemiBold"/>
                <a:cs typeface="Source Sans 3 SemiBold"/>
                <a:sym typeface="Source Sans 3 SemiBold"/>
              </a:rPr>
              <a:t>*Lower is better</a:t>
            </a:r>
            <a:endParaRPr sz="700">
              <a:solidFill>
                <a:schemeClr val="lt1"/>
              </a:solidFill>
              <a:latin typeface="Source Sans 3 SemiBold"/>
              <a:ea typeface="Source Sans 3 SemiBold"/>
              <a:cs typeface="Source Sans 3 SemiBold"/>
              <a:sym typeface="Source Sans 3 SemiBold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6"/>
          <p:cNvSpPr txBox="1"/>
          <p:nvPr>
            <p:ph type="title"/>
          </p:nvPr>
        </p:nvSpPr>
        <p:spPr>
          <a:xfrm>
            <a:off x="553850" y="445025"/>
            <a:ext cx="8216100" cy="74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chemeClr val="lt1"/>
                </a:solidFill>
                <a:latin typeface="Source Sans 3"/>
                <a:ea typeface="Source Sans 3"/>
                <a:cs typeface="Source Sans 3"/>
                <a:sym typeface="Source Sans 3"/>
              </a:rPr>
              <a:t>Discussions</a:t>
            </a:r>
            <a:endParaRPr sz="4000"/>
          </a:p>
        </p:txBody>
      </p:sp>
      <p:sp>
        <p:nvSpPr>
          <p:cNvPr id="335" name="Google Shape;335;p36"/>
          <p:cNvSpPr txBox="1"/>
          <p:nvPr>
            <p:ph idx="1" type="body"/>
          </p:nvPr>
        </p:nvSpPr>
        <p:spPr>
          <a:xfrm>
            <a:off x="93775" y="1362350"/>
            <a:ext cx="8520600" cy="262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lt1"/>
                </a:solidFill>
                <a:latin typeface="Source Sans 3"/>
                <a:ea typeface="Source Sans 3"/>
                <a:cs typeface="Source Sans 3"/>
                <a:sym typeface="Source Sans 3"/>
              </a:rPr>
              <a:t>With n=32, any generalisability is not possible. </a:t>
            </a:r>
            <a:endParaRPr sz="2800">
              <a:solidFill>
                <a:schemeClr val="lt1"/>
              </a:solidFill>
              <a:latin typeface="Source Sans 3"/>
              <a:ea typeface="Source Sans 3"/>
              <a:cs typeface="Source Sans 3"/>
              <a:sym typeface="Source Sans 3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lt1"/>
              </a:solidFill>
              <a:latin typeface="Source Sans 3"/>
              <a:ea typeface="Source Sans 3"/>
              <a:cs typeface="Source Sans 3"/>
              <a:sym typeface="Source Sans 3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>
                <a:solidFill>
                  <a:schemeClr val="lt1"/>
                </a:solidFill>
                <a:latin typeface="Source Sans 3"/>
                <a:ea typeface="Source Sans 3"/>
                <a:cs typeface="Source Sans 3"/>
                <a:sym typeface="Source Sans 3"/>
              </a:rPr>
              <a:t>Even with less data, in support with original study, we found that the </a:t>
            </a:r>
            <a:r>
              <a:rPr lang="en" sz="2800">
                <a:solidFill>
                  <a:srgbClr val="FFD966"/>
                </a:solidFill>
                <a:latin typeface="Source Sans 3"/>
                <a:ea typeface="Source Sans 3"/>
                <a:cs typeface="Source Sans 3"/>
                <a:sym typeface="Source Sans 3"/>
              </a:rPr>
              <a:t>participants cared more for their own privacy than their friends</a:t>
            </a:r>
            <a:r>
              <a:rPr lang="en" sz="2800">
                <a:solidFill>
                  <a:schemeClr val="lt1"/>
                </a:solidFill>
                <a:latin typeface="Source Sans 3"/>
                <a:ea typeface="Source Sans 3"/>
                <a:cs typeface="Source Sans 3"/>
                <a:sym typeface="Source Sans 3"/>
              </a:rPr>
              <a:t>. </a:t>
            </a:r>
            <a:endParaRPr sz="2800">
              <a:solidFill>
                <a:schemeClr val="lt1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7"/>
          <p:cNvSpPr txBox="1"/>
          <p:nvPr/>
        </p:nvSpPr>
        <p:spPr>
          <a:xfrm>
            <a:off x="408575" y="413425"/>
            <a:ext cx="8482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chemeClr val="lt1"/>
                </a:solidFill>
                <a:latin typeface="Source Sans 3"/>
                <a:ea typeface="Source Sans 3"/>
                <a:cs typeface="Source Sans 3"/>
                <a:sym typeface="Source Sans 3"/>
              </a:rPr>
              <a:t>Challenges and Future Work</a:t>
            </a:r>
            <a:endParaRPr b="1" sz="4000">
              <a:solidFill>
                <a:schemeClr val="lt1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sp>
        <p:nvSpPr>
          <p:cNvPr id="341" name="Google Shape;341;p37"/>
          <p:cNvSpPr txBox="1"/>
          <p:nvPr/>
        </p:nvSpPr>
        <p:spPr>
          <a:xfrm>
            <a:off x="408575" y="1507225"/>
            <a:ext cx="8588400" cy="22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lt1"/>
                </a:solidFill>
                <a:latin typeface="Source Sans 3"/>
                <a:ea typeface="Source Sans 3"/>
                <a:cs typeface="Source Sans 3"/>
                <a:sym typeface="Source Sans 3"/>
              </a:rPr>
              <a:t>Analysing less data was </a:t>
            </a:r>
            <a:r>
              <a:rPr lang="en" sz="2800">
                <a:solidFill>
                  <a:srgbClr val="F1C232"/>
                </a:solidFill>
                <a:latin typeface="Source Sans 3"/>
                <a:ea typeface="Source Sans 3"/>
                <a:cs typeface="Source Sans 3"/>
                <a:sym typeface="Source Sans 3"/>
              </a:rPr>
              <a:t>challenging. </a:t>
            </a:r>
            <a:endParaRPr sz="2800">
              <a:solidFill>
                <a:srgbClr val="F1C232"/>
              </a:solidFill>
              <a:latin typeface="Source Sans 3"/>
              <a:ea typeface="Source Sans 3"/>
              <a:cs typeface="Source Sans 3"/>
              <a:sym typeface="Source Sans 3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1C232"/>
              </a:solidFill>
              <a:latin typeface="Source Sans 3"/>
              <a:ea typeface="Source Sans 3"/>
              <a:cs typeface="Source Sans 3"/>
              <a:sym typeface="Source Sans 3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lt1"/>
                </a:solidFill>
                <a:latin typeface="Source Sans 3"/>
                <a:ea typeface="Source Sans 3"/>
                <a:cs typeface="Source Sans 3"/>
                <a:sym typeface="Source Sans 3"/>
              </a:rPr>
              <a:t>Make changes to survey based on the </a:t>
            </a:r>
            <a:r>
              <a:rPr lang="en" sz="2800">
                <a:solidFill>
                  <a:srgbClr val="F1C232"/>
                </a:solidFill>
                <a:latin typeface="Source Sans 3"/>
                <a:ea typeface="Source Sans 3"/>
                <a:cs typeface="Source Sans 3"/>
                <a:sym typeface="Source Sans 3"/>
              </a:rPr>
              <a:t>feedback</a:t>
            </a:r>
            <a:r>
              <a:rPr lang="en" sz="2800">
                <a:solidFill>
                  <a:schemeClr val="lt1"/>
                </a:solidFill>
                <a:latin typeface="Source Sans 3"/>
                <a:ea typeface="Source Sans 3"/>
                <a:cs typeface="Source Sans 3"/>
                <a:sym typeface="Source Sans 3"/>
              </a:rPr>
              <a:t>. </a:t>
            </a:r>
            <a:endParaRPr sz="2800">
              <a:solidFill>
                <a:schemeClr val="lt1"/>
              </a:solidFill>
              <a:latin typeface="Source Sans 3"/>
              <a:ea typeface="Source Sans 3"/>
              <a:cs typeface="Source Sans 3"/>
              <a:sym typeface="Source Sans 3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urce Sans 3"/>
              <a:ea typeface="Source Sans 3"/>
              <a:cs typeface="Source Sans 3"/>
              <a:sym typeface="Source Sans 3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lt1"/>
                </a:solidFill>
                <a:latin typeface="Source Sans 3"/>
                <a:ea typeface="Source Sans 3"/>
                <a:cs typeface="Source Sans 3"/>
                <a:sym typeface="Source Sans 3"/>
              </a:rPr>
              <a:t>We aim to </a:t>
            </a:r>
            <a:r>
              <a:rPr lang="en" sz="2800">
                <a:solidFill>
                  <a:srgbClr val="F1C232"/>
                </a:solidFill>
                <a:latin typeface="Source Sans 3"/>
                <a:ea typeface="Source Sans 3"/>
                <a:cs typeface="Source Sans 3"/>
                <a:sym typeface="Source Sans 3"/>
              </a:rPr>
              <a:t>collect more data</a:t>
            </a:r>
            <a:r>
              <a:rPr lang="en" sz="2800">
                <a:solidFill>
                  <a:schemeClr val="lt1"/>
                </a:solidFill>
                <a:latin typeface="Source Sans 3"/>
                <a:ea typeface="Source Sans 3"/>
                <a:cs typeface="Source Sans 3"/>
                <a:sym typeface="Source Sans 3"/>
              </a:rPr>
              <a:t> after IRB approval. </a:t>
            </a:r>
            <a:endParaRPr sz="2800">
              <a:solidFill>
                <a:schemeClr val="lt1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8"/>
          <p:cNvSpPr txBox="1"/>
          <p:nvPr/>
        </p:nvSpPr>
        <p:spPr>
          <a:xfrm>
            <a:off x="423225" y="2285400"/>
            <a:ext cx="2269200" cy="7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1"/>
                </a:solidFill>
                <a:latin typeface="Source Sans 3"/>
                <a:ea typeface="Source Sans 3"/>
                <a:cs typeface="Source Sans 3"/>
                <a:sym typeface="Source Sans 3"/>
              </a:rPr>
              <a:t>Questions?</a:t>
            </a:r>
            <a:endParaRPr b="1" sz="3000">
              <a:solidFill>
                <a:schemeClr val="lt1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pic>
        <p:nvPicPr>
          <p:cNvPr id="347" name="Google Shape;34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8100" y="341100"/>
            <a:ext cx="5948400" cy="4461300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38"/>
          <p:cNvSpPr txBox="1"/>
          <p:nvPr/>
        </p:nvSpPr>
        <p:spPr>
          <a:xfrm>
            <a:off x="6916075" y="4839200"/>
            <a:ext cx="20535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u="sng">
                <a:solidFill>
                  <a:schemeClr val="lt1"/>
                </a:solidFill>
                <a:latin typeface="Source Sans 3"/>
                <a:ea typeface="Source Sans 3"/>
                <a:cs typeface="Source Sans 3"/>
                <a:sym typeface="Source Sans 3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Image from Dribbble</a:t>
            </a:r>
            <a:endParaRPr sz="600" u="sng">
              <a:solidFill>
                <a:schemeClr val="lt1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614385"/>
            </a:gs>
            <a:gs pos="100000">
              <a:srgbClr val="516395"/>
            </a:gs>
          </a:gsLst>
          <a:lin ang="0" scaled="0"/>
        </a:gra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/>
          <p:nvPr/>
        </p:nvSpPr>
        <p:spPr>
          <a:xfrm>
            <a:off x="127650" y="4604725"/>
            <a:ext cx="8888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Source Sans 3 Medium"/>
                <a:ea typeface="Source Sans 3 Medium"/>
                <a:cs typeface="Source Sans 3 Medium"/>
                <a:sym typeface="Source Sans 3 Medium"/>
              </a:rPr>
              <a:t>Maximilian Marsch, Jens Grossklags, and Sameer Patil. 2021. Won't You Think of Others?: Interdependent Privacy in Smartphone App Permissions. Proc. ACM Hum.-Comput. Interact. 5, CSCW2, Article 437 (October 2021), 35 pages. https://doi.org/10.1145/3479581</a:t>
            </a:r>
            <a:endParaRPr sz="800">
              <a:solidFill>
                <a:schemeClr val="lt1"/>
              </a:solidFill>
              <a:latin typeface="Source Sans 3 Medium"/>
              <a:ea typeface="Source Sans 3 Medium"/>
              <a:cs typeface="Source Sans 3 Medium"/>
              <a:sym typeface="Source Sans 3 Medium"/>
            </a:endParaRPr>
          </a:p>
        </p:txBody>
      </p:sp>
      <p:sp>
        <p:nvSpPr>
          <p:cNvPr id="73" name="Google Shape;73;p15"/>
          <p:cNvSpPr txBox="1"/>
          <p:nvPr/>
        </p:nvSpPr>
        <p:spPr>
          <a:xfrm>
            <a:off x="527450" y="334550"/>
            <a:ext cx="7886100" cy="77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600"/>
              </a:spcAft>
              <a:buNone/>
            </a:pPr>
            <a:r>
              <a:rPr b="1" lang="en" sz="2400">
                <a:solidFill>
                  <a:schemeClr val="lt1"/>
                </a:solidFill>
                <a:latin typeface="Source Sans 3"/>
                <a:ea typeface="Source Sans 3"/>
                <a:cs typeface="Source Sans 3"/>
                <a:sym typeface="Source Sans 3"/>
              </a:rPr>
              <a:t>Interdependent Privacy in Smartphone App Permissions</a:t>
            </a:r>
            <a:endParaRPr b="1" sz="2400">
              <a:solidFill>
                <a:schemeClr val="lt1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sp>
        <p:nvSpPr>
          <p:cNvPr id="74" name="Google Shape;74;p15"/>
          <p:cNvSpPr txBox="1"/>
          <p:nvPr/>
        </p:nvSpPr>
        <p:spPr>
          <a:xfrm>
            <a:off x="473100" y="1485450"/>
            <a:ext cx="8197800" cy="25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700">
                <a:solidFill>
                  <a:schemeClr val="lt1"/>
                </a:solidFill>
                <a:latin typeface="Source Sans 3 SemiBold"/>
                <a:ea typeface="Source Sans 3 SemiBold"/>
                <a:cs typeface="Source Sans 3 SemiBold"/>
                <a:sym typeface="Source Sans 3 SemiBold"/>
              </a:rPr>
              <a:t>“</a:t>
            </a:r>
            <a:r>
              <a:rPr b="1" lang="en" sz="1700">
                <a:solidFill>
                  <a:schemeClr val="lt1"/>
                </a:solidFill>
                <a:latin typeface="Source Sans 3"/>
                <a:ea typeface="Source Sans 3"/>
                <a:cs typeface="Source Sans 3"/>
                <a:sym typeface="Source Sans 3"/>
              </a:rPr>
              <a:t>Thomas</a:t>
            </a:r>
            <a:r>
              <a:rPr lang="en" sz="1700">
                <a:solidFill>
                  <a:schemeClr val="lt1"/>
                </a:solidFill>
                <a:latin typeface="Source Sans 3 SemiBold"/>
                <a:ea typeface="Source Sans 3 SemiBold"/>
                <a:cs typeface="Source Sans 3 SemiBold"/>
                <a:sym typeface="Source Sans 3 SemiBold"/>
              </a:rPr>
              <a:t> is an undergraduate student at his local University. He is looking for a </a:t>
            </a:r>
            <a:r>
              <a:rPr b="1" lang="en" sz="1700">
                <a:solidFill>
                  <a:schemeClr val="lt1"/>
                </a:solidFill>
                <a:latin typeface="Source Sans 3"/>
                <a:ea typeface="Source Sans 3"/>
                <a:cs typeface="Source Sans 3"/>
                <a:sym typeface="Source Sans 3"/>
              </a:rPr>
              <a:t>new app</a:t>
            </a:r>
            <a:r>
              <a:rPr lang="en" sz="1700">
                <a:solidFill>
                  <a:schemeClr val="lt1"/>
                </a:solidFill>
                <a:latin typeface="Source Sans 3 SemiBold"/>
                <a:ea typeface="Source Sans 3 SemiBold"/>
                <a:cs typeface="Source Sans 3 SemiBold"/>
                <a:sym typeface="Source Sans 3 SemiBold"/>
              </a:rPr>
              <a:t> for his smartphone. After some searching, he found an app which he </a:t>
            </a:r>
            <a:r>
              <a:rPr b="1" lang="en" sz="1700">
                <a:solidFill>
                  <a:schemeClr val="lt1"/>
                </a:solidFill>
                <a:latin typeface="Source Sans 3"/>
                <a:ea typeface="Source Sans 3"/>
                <a:cs typeface="Source Sans 3"/>
                <a:sym typeface="Source Sans 3"/>
              </a:rPr>
              <a:t>installed</a:t>
            </a:r>
            <a:r>
              <a:rPr lang="en" sz="1700">
                <a:solidFill>
                  <a:schemeClr val="lt1"/>
                </a:solidFill>
                <a:latin typeface="Source Sans 3 SemiBold"/>
                <a:ea typeface="Source Sans 3 SemiBold"/>
                <a:cs typeface="Source Sans 3 SemiBold"/>
                <a:sym typeface="Source Sans 3 SemiBold"/>
              </a:rPr>
              <a:t> on his phone without hesitation. This app asked for access to [</a:t>
            </a:r>
            <a:r>
              <a:rPr b="1" lang="en" sz="1700">
                <a:solidFill>
                  <a:schemeClr val="lt1"/>
                </a:solidFill>
                <a:latin typeface="Source Sans 3"/>
                <a:ea typeface="Source Sans 3"/>
                <a:cs typeface="Source Sans 3"/>
                <a:sym typeface="Source Sans 3"/>
              </a:rPr>
              <a:t>calendar / contacts / photos / </a:t>
            </a:r>
            <a:r>
              <a:rPr b="1" lang="en" sz="1700">
                <a:solidFill>
                  <a:srgbClr val="FFEDBC"/>
                </a:solidFill>
                <a:latin typeface="Source Sans 3"/>
                <a:ea typeface="Source Sans 3"/>
                <a:cs typeface="Source Sans 3"/>
                <a:sym typeface="Source Sans 3"/>
              </a:rPr>
              <a:t>files and folders</a:t>
            </a:r>
            <a:r>
              <a:rPr lang="en" sz="1700">
                <a:solidFill>
                  <a:schemeClr val="lt1"/>
                </a:solidFill>
                <a:latin typeface="Source Sans 3 SemiBold"/>
                <a:ea typeface="Source Sans 3 SemiBold"/>
                <a:cs typeface="Source Sans 3 SemiBold"/>
                <a:sym typeface="Source Sans 3 SemiBold"/>
              </a:rPr>
              <a:t> ], which Thomas granted. In the following, you can see a screenshot of his [calendar / contacts / photos / </a:t>
            </a:r>
            <a:r>
              <a:rPr b="1" lang="en" sz="1700">
                <a:solidFill>
                  <a:schemeClr val="lt1"/>
                </a:solidFill>
                <a:latin typeface="Source Sans 3"/>
                <a:ea typeface="Source Sans 3"/>
                <a:cs typeface="Source Sans 3"/>
                <a:sym typeface="Source Sans 3"/>
              </a:rPr>
              <a:t>files and folders</a:t>
            </a:r>
            <a:r>
              <a:rPr lang="en" sz="1700">
                <a:solidFill>
                  <a:schemeClr val="lt1"/>
                </a:solidFill>
                <a:latin typeface="Source Sans 3 SemiBold"/>
                <a:ea typeface="Source Sans 3 SemiBold"/>
                <a:cs typeface="Source Sans 3 SemiBold"/>
                <a:sym typeface="Source Sans 3 SemiBold"/>
              </a:rPr>
              <a:t> ]. Have a closer look at his [calendar / contacts / photos / </a:t>
            </a:r>
            <a:r>
              <a:rPr b="1" lang="en" sz="1700">
                <a:solidFill>
                  <a:srgbClr val="FFEDBC"/>
                </a:solidFill>
                <a:latin typeface="Source Sans 3"/>
                <a:ea typeface="Source Sans 3"/>
                <a:cs typeface="Source Sans 3"/>
                <a:sym typeface="Source Sans 3"/>
              </a:rPr>
              <a:t>files and folders</a:t>
            </a:r>
            <a:r>
              <a:rPr lang="en" sz="1700">
                <a:solidFill>
                  <a:schemeClr val="lt1"/>
                </a:solidFill>
                <a:latin typeface="Source Sans 3 SemiBold"/>
                <a:ea typeface="Source Sans 3 SemiBold"/>
                <a:cs typeface="Source Sans 3 SemiBold"/>
                <a:sym typeface="Source Sans 3 SemiBold"/>
              </a:rPr>
              <a:t> ]. In the background, the application is sending the information stored in the [calendar / contacts / photos / </a:t>
            </a:r>
            <a:r>
              <a:rPr b="1" lang="en" sz="1700">
                <a:solidFill>
                  <a:srgbClr val="FFEDBC"/>
                </a:solidFill>
                <a:latin typeface="Source Sans 3"/>
                <a:ea typeface="Source Sans 3"/>
                <a:cs typeface="Source Sans 3"/>
                <a:sym typeface="Source Sans 3"/>
              </a:rPr>
              <a:t>files and folders</a:t>
            </a:r>
            <a:r>
              <a:rPr lang="en" sz="1700">
                <a:solidFill>
                  <a:srgbClr val="D9EAD3"/>
                </a:solidFill>
                <a:latin typeface="Source Sans 3 SemiBold"/>
                <a:ea typeface="Source Sans 3 SemiBold"/>
                <a:cs typeface="Source Sans 3 SemiBold"/>
                <a:sym typeface="Source Sans 3 SemiBold"/>
              </a:rPr>
              <a:t> </a:t>
            </a:r>
            <a:r>
              <a:rPr lang="en" sz="1700">
                <a:solidFill>
                  <a:schemeClr val="lt1"/>
                </a:solidFill>
                <a:latin typeface="Source Sans 3 SemiBold"/>
                <a:ea typeface="Source Sans 3 SemiBold"/>
                <a:cs typeface="Source Sans 3 SemiBold"/>
                <a:sym typeface="Source Sans 3 SemiBold"/>
              </a:rPr>
              <a:t>] to the server of the app maker.”</a:t>
            </a:r>
            <a:endParaRPr sz="1700">
              <a:solidFill>
                <a:schemeClr val="lt1"/>
              </a:solidFill>
              <a:latin typeface="Source Sans 3 SemiBold"/>
              <a:ea typeface="Source Sans 3 SemiBold"/>
              <a:cs typeface="Source Sans 3 SemiBold"/>
              <a:sym typeface="Source Sans 3 SemiBo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/>
          <p:nvPr/>
        </p:nvSpPr>
        <p:spPr>
          <a:xfrm>
            <a:off x="371625" y="3577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lt1"/>
                </a:solidFill>
                <a:latin typeface="Source Sans 3"/>
                <a:ea typeface="Source Sans 3"/>
                <a:cs typeface="Source Sans 3"/>
                <a:sym typeface="Source Sans 3"/>
              </a:rPr>
              <a:t>Research Questions from the Original Study</a:t>
            </a:r>
            <a:endParaRPr b="1" sz="2800">
              <a:solidFill>
                <a:schemeClr val="lt1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sp>
        <p:nvSpPr>
          <p:cNvPr id="80" name="Google Shape;80;p16"/>
          <p:cNvSpPr/>
          <p:nvPr/>
        </p:nvSpPr>
        <p:spPr>
          <a:xfrm>
            <a:off x="403050" y="1116473"/>
            <a:ext cx="8337900" cy="820500"/>
          </a:xfrm>
          <a:prstGeom prst="roundRect">
            <a:avLst>
              <a:gd fmla="val 16667" name="adj"/>
            </a:avLst>
          </a:prstGeom>
          <a:solidFill>
            <a:srgbClr val="BEB0D5">
              <a:alpha val="50000"/>
            </a:srgbClr>
          </a:solidFill>
          <a:ln cap="flat" cmpd="sng" w="9525">
            <a:solidFill>
              <a:srgbClr val="5F47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1"/>
                </a:solidFill>
                <a:latin typeface="Source Sans 3 ExtraBold"/>
                <a:ea typeface="Source Sans 3 ExtraBold"/>
                <a:cs typeface="Source Sans 3 ExtraBold"/>
                <a:sym typeface="Source Sans 3 ExtraBold"/>
              </a:rPr>
              <a:t>RQ1: </a:t>
            </a:r>
            <a:r>
              <a:rPr lang="en" sz="1900">
                <a:solidFill>
                  <a:schemeClr val="lt1"/>
                </a:solidFill>
                <a:latin typeface="Source Sans 3 SemiBold"/>
                <a:ea typeface="Source Sans 3 SemiBold"/>
                <a:cs typeface="Source Sans 3 SemiBold"/>
                <a:sym typeface="Source Sans 3 SemiBold"/>
              </a:rPr>
              <a:t>Do individuals </a:t>
            </a:r>
            <a:r>
              <a:rPr lang="en" sz="1900">
                <a:solidFill>
                  <a:srgbClr val="F1C232"/>
                </a:solidFill>
                <a:latin typeface="Source Sans 3 SemiBold"/>
                <a:ea typeface="Source Sans 3 SemiBold"/>
                <a:cs typeface="Source Sans 3 SemiBold"/>
                <a:sym typeface="Source Sans 3 SemiBold"/>
              </a:rPr>
              <a:t>consider the privacy of other people</a:t>
            </a:r>
            <a:r>
              <a:rPr lang="en" sz="1900">
                <a:solidFill>
                  <a:schemeClr val="lt1"/>
                </a:solidFill>
                <a:latin typeface="Source Sans 3 SemiBold"/>
                <a:ea typeface="Source Sans 3 SemiBold"/>
                <a:cs typeface="Source Sans 3 SemiBold"/>
                <a:sym typeface="Source Sans 3 SemiBold"/>
              </a:rPr>
              <a:t> when making decisions pertaining to smartphone app permissions?</a:t>
            </a:r>
            <a:endParaRPr sz="1900">
              <a:solidFill>
                <a:schemeClr val="lt1"/>
              </a:solidFill>
              <a:latin typeface="Source Sans 3 SemiBold"/>
              <a:ea typeface="Source Sans 3 SemiBold"/>
              <a:cs typeface="Source Sans 3 SemiBold"/>
              <a:sym typeface="Source Sans 3 SemiBold"/>
            </a:endParaRPr>
          </a:p>
        </p:txBody>
      </p:sp>
      <p:sp>
        <p:nvSpPr>
          <p:cNvPr id="81" name="Google Shape;81;p16"/>
          <p:cNvSpPr/>
          <p:nvPr/>
        </p:nvSpPr>
        <p:spPr>
          <a:xfrm>
            <a:off x="403056" y="2144346"/>
            <a:ext cx="8337900" cy="998400"/>
          </a:xfrm>
          <a:prstGeom prst="roundRect">
            <a:avLst>
              <a:gd fmla="val 16667" name="adj"/>
            </a:avLst>
          </a:prstGeom>
          <a:solidFill>
            <a:srgbClr val="BEB0D5">
              <a:alpha val="50000"/>
            </a:srgbClr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lt1"/>
                </a:solidFill>
                <a:latin typeface="Source Sans 3 ExtraBold"/>
                <a:ea typeface="Source Sans 3 ExtraBold"/>
                <a:cs typeface="Source Sans 3 ExtraBold"/>
                <a:sym typeface="Source Sans 3 ExtraBold"/>
              </a:rPr>
              <a:t>RQ2: </a:t>
            </a:r>
            <a:r>
              <a:rPr lang="en" sz="1700">
                <a:solidFill>
                  <a:schemeClr val="lt1"/>
                </a:solidFill>
                <a:latin typeface="Source Sans 3 SemiBold"/>
                <a:ea typeface="Source Sans 3 SemiBold"/>
                <a:cs typeface="Source Sans 3 SemiBold"/>
                <a:sym typeface="Source Sans 3 SemiBold"/>
              </a:rPr>
              <a:t>Does </a:t>
            </a:r>
            <a:r>
              <a:rPr lang="en" sz="1700">
                <a:solidFill>
                  <a:srgbClr val="F1C232"/>
                </a:solidFill>
                <a:latin typeface="Source Sans 3 SemiBold"/>
                <a:ea typeface="Source Sans 3 SemiBold"/>
                <a:cs typeface="Source Sans 3 SemiBold"/>
                <a:sym typeface="Source Sans 3 SemiBold"/>
              </a:rPr>
              <a:t>presenting information cues</a:t>
            </a:r>
            <a:r>
              <a:rPr lang="en" sz="1700">
                <a:solidFill>
                  <a:schemeClr val="lt1"/>
                </a:solidFill>
                <a:latin typeface="Source Sans 3 SemiBold"/>
                <a:ea typeface="Source Sans 3 SemiBold"/>
                <a:cs typeface="Source Sans 3 SemiBold"/>
                <a:sym typeface="Source Sans 3 SemiBold"/>
              </a:rPr>
              <a:t> that feature other people prime users to give greater consideration to the privacy of others when making decisions pertaining to smartphone app permissions?</a:t>
            </a:r>
            <a:endParaRPr sz="1700">
              <a:solidFill>
                <a:schemeClr val="lt1"/>
              </a:solidFill>
              <a:latin typeface="Source Sans 3 SemiBold"/>
              <a:ea typeface="Source Sans 3 SemiBold"/>
              <a:cs typeface="Source Sans 3 SemiBold"/>
              <a:sym typeface="Source Sans 3 SemiBold"/>
            </a:endParaRPr>
          </a:p>
        </p:txBody>
      </p:sp>
      <p:sp>
        <p:nvSpPr>
          <p:cNvPr id="82" name="Google Shape;82;p16"/>
          <p:cNvSpPr/>
          <p:nvPr/>
        </p:nvSpPr>
        <p:spPr>
          <a:xfrm>
            <a:off x="403050" y="3350093"/>
            <a:ext cx="8337900" cy="998400"/>
          </a:xfrm>
          <a:prstGeom prst="roundRect">
            <a:avLst>
              <a:gd fmla="val 16667" name="adj"/>
            </a:avLst>
          </a:prstGeom>
          <a:solidFill>
            <a:srgbClr val="BEB0D5">
              <a:alpha val="50000"/>
            </a:srgbClr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Source Sans 3 ExtraBold"/>
                <a:ea typeface="Source Sans 3 ExtraBold"/>
                <a:cs typeface="Source Sans 3 ExtraBold"/>
                <a:sym typeface="Source Sans 3 ExtraBold"/>
              </a:rPr>
              <a:t>RQ3: </a:t>
            </a:r>
            <a:r>
              <a:rPr lang="en" sz="1800">
                <a:solidFill>
                  <a:schemeClr val="lt1"/>
                </a:solidFill>
                <a:latin typeface="Source Sans 3 SemiBold"/>
                <a:ea typeface="Source Sans 3 SemiBold"/>
                <a:cs typeface="Source Sans 3 SemiBold"/>
                <a:sym typeface="Source Sans 3 SemiBold"/>
              </a:rPr>
              <a:t>Do concerns for privacy of other people </a:t>
            </a:r>
            <a:r>
              <a:rPr lang="en" sz="1800">
                <a:solidFill>
                  <a:srgbClr val="F1C232"/>
                </a:solidFill>
                <a:latin typeface="Source Sans 3 SemiBold"/>
                <a:ea typeface="Source Sans 3 SemiBold"/>
                <a:cs typeface="Source Sans 3 SemiBold"/>
                <a:sym typeface="Source Sans 3 SemiBold"/>
              </a:rPr>
              <a:t>vary based on the type of permission</a:t>
            </a:r>
            <a:r>
              <a:rPr lang="en" sz="1800">
                <a:solidFill>
                  <a:schemeClr val="lt1"/>
                </a:solidFill>
                <a:latin typeface="Source Sans 3 SemiBold"/>
                <a:ea typeface="Source Sans 3 SemiBold"/>
                <a:cs typeface="Source Sans 3 SemiBold"/>
                <a:sym typeface="Source Sans 3 SemiBold"/>
              </a:rPr>
              <a:t> (specifically, calendar, contacts, photos) requested by a smartphone app?</a:t>
            </a:r>
            <a:endParaRPr sz="1800">
              <a:solidFill>
                <a:schemeClr val="lt1"/>
              </a:solidFill>
              <a:latin typeface="Source Sans 3 SemiBold"/>
              <a:ea typeface="Source Sans 3 SemiBold"/>
              <a:cs typeface="Source Sans 3 SemiBold"/>
              <a:sym typeface="Source Sans 3 SemiBold"/>
            </a:endParaRPr>
          </a:p>
        </p:txBody>
      </p:sp>
      <p:sp>
        <p:nvSpPr>
          <p:cNvPr id="83" name="Google Shape;83;p16"/>
          <p:cNvSpPr txBox="1"/>
          <p:nvPr/>
        </p:nvSpPr>
        <p:spPr>
          <a:xfrm>
            <a:off x="187575" y="4604725"/>
            <a:ext cx="8888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Source Sans 3 Medium"/>
                <a:ea typeface="Source Sans 3 Medium"/>
                <a:cs typeface="Source Sans 3 Medium"/>
                <a:sym typeface="Source Sans 3 Medium"/>
              </a:rPr>
              <a:t>Maximilian Marsch, Jens Grossklags, and Sameer Patil. 2021. Won't You Think of Others?: Interdependent Privacy in Smartphone App Permissions. Proc. ACM Hum.-Comput. Interact. 5, CSCW2, Article 437 (October 2021), 35 pages. https://doi.org/10.1145/3479581</a:t>
            </a:r>
            <a:endParaRPr sz="800">
              <a:solidFill>
                <a:schemeClr val="lt1"/>
              </a:solidFill>
              <a:latin typeface="Source Sans 3 Medium"/>
              <a:ea typeface="Source Sans 3 Medium"/>
              <a:cs typeface="Source Sans 3 Medium"/>
              <a:sym typeface="Source Sans 3 Medium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7"/>
          <p:cNvSpPr txBox="1"/>
          <p:nvPr/>
        </p:nvSpPr>
        <p:spPr>
          <a:xfrm>
            <a:off x="371625" y="3577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lt1"/>
                </a:solidFill>
                <a:latin typeface="Source Sans 3"/>
                <a:ea typeface="Source Sans 3"/>
                <a:cs typeface="Source Sans 3"/>
                <a:sym typeface="Source Sans 3"/>
              </a:rPr>
              <a:t>Research Questions from the Replication Study</a:t>
            </a:r>
            <a:endParaRPr b="1" sz="2800">
              <a:solidFill>
                <a:schemeClr val="lt1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sp>
        <p:nvSpPr>
          <p:cNvPr id="89" name="Google Shape;89;p17"/>
          <p:cNvSpPr/>
          <p:nvPr/>
        </p:nvSpPr>
        <p:spPr>
          <a:xfrm>
            <a:off x="418763" y="1081425"/>
            <a:ext cx="8337900" cy="647700"/>
          </a:xfrm>
          <a:prstGeom prst="roundRect">
            <a:avLst>
              <a:gd fmla="val 16667" name="adj"/>
            </a:avLst>
          </a:prstGeom>
          <a:solidFill>
            <a:srgbClr val="BEB0D5">
              <a:alpha val="50000"/>
            </a:srgbClr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Source Sans 3 ExtraBold"/>
                <a:ea typeface="Source Sans 3 ExtraBold"/>
                <a:cs typeface="Source Sans 3 ExtraBold"/>
                <a:sym typeface="Source Sans 3 ExtraBold"/>
              </a:rPr>
              <a:t>RQ1: </a:t>
            </a:r>
            <a:r>
              <a:rPr lang="en" sz="1500">
                <a:solidFill>
                  <a:schemeClr val="lt1"/>
                </a:solidFill>
                <a:latin typeface="Source Sans 3 SemiBold"/>
                <a:ea typeface="Source Sans 3 SemiBold"/>
                <a:cs typeface="Source Sans 3 SemiBold"/>
                <a:sym typeface="Source Sans 3 SemiBold"/>
              </a:rPr>
              <a:t>Do individuals consider the privacy of other people when making decisions pertaining to smartphone app permissions?</a:t>
            </a:r>
            <a:endParaRPr sz="1500">
              <a:solidFill>
                <a:schemeClr val="lt1"/>
              </a:solidFill>
              <a:latin typeface="Source Sans 3 SemiBold"/>
              <a:ea typeface="Source Sans 3 SemiBold"/>
              <a:cs typeface="Source Sans 3 SemiBold"/>
              <a:sym typeface="Source Sans 3 SemiBold"/>
            </a:endParaRPr>
          </a:p>
        </p:txBody>
      </p:sp>
      <p:sp>
        <p:nvSpPr>
          <p:cNvPr id="90" name="Google Shape;90;p17"/>
          <p:cNvSpPr/>
          <p:nvPr/>
        </p:nvSpPr>
        <p:spPr>
          <a:xfrm>
            <a:off x="418763" y="1842874"/>
            <a:ext cx="8337900" cy="831900"/>
          </a:xfrm>
          <a:prstGeom prst="roundRect">
            <a:avLst>
              <a:gd fmla="val 16667" name="adj"/>
            </a:avLst>
          </a:prstGeom>
          <a:solidFill>
            <a:srgbClr val="BEB0D5">
              <a:alpha val="50000"/>
            </a:srgbClr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Source Sans 3 ExtraBold"/>
                <a:ea typeface="Source Sans 3 ExtraBold"/>
                <a:cs typeface="Source Sans 3 ExtraBold"/>
                <a:sym typeface="Source Sans 3 ExtraBold"/>
              </a:rPr>
              <a:t>RQ2: </a:t>
            </a:r>
            <a:r>
              <a:rPr lang="en" sz="1500">
                <a:solidFill>
                  <a:schemeClr val="lt1"/>
                </a:solidFill>
                <a:latin typeface="Source Sans 3 SemiBold"/>
                <a:ea typeface="Source Sans 3 SemiBold"/>
                <a:cs typeface="Source Sans 3 SemiBold"/>
                <a:sym typeface="Source Sans 3 SemiBold"/>
              </a:rPr>
              <a:t>Does presenting information cues that feature other people prime users to give greater consideration to the privacy of others when making decisions pertaining to smartphone app permissions?</a:t>
            </a:r>
            <a:endParaRPr sz="1500">
              <a:solidFill>
                <a:schemeClr val="lt1"/>
              </a:solidFill>
              <a:latin typeface="Source Sans 3 SemiBold"/>
              <a:ea typeface="Source Sans 3 SemiBold"/>
              <a:cs typeface="Source Sans 3 SemiBold"/>
              <a:sym typeface="Source Sans 3 SemiBold"/>
            </a:endParaRPr>
          </a:p>
        </p:txBody>
      </p:sp>
      <p:sp>
        <p:nvSpPr>
          <p:cNvPr id="91" name="Google Shape;91;p17"/>
          <p:cNvSpPr/>
          <p:nvPr/>
        </p:nvSpPr>
        <p:spPr>
          <a:xfrm>
            <a:off x="418763" y="2788523"/>
            <a:ext cx="8337900" cy="774600"/>
          </a:xfrm>
          <a:prstGeom prst="roundRect">
            <a:avLst>
              <a:gd fmla="val 16667" name="adj"/>
            </a:avLst>
          </a:prstGeom>
          <a:solidFill>
            <a:srgbClr val="BEB0D5">
              <a:alpha val="50000"/>
            </a:srgbClr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Source Sans 3 ExtraBold"/>
                <a:ea typeface="Source Sans 3 ExtraBold"/>
                <a:cs typeface="Source Sans 3 ExtraBold"/>
                <a:sym typeface="Source Sans 3 ExtraBold"/>
              </a:rPr>
              <a:t>RQ3: </a:t>
            </a:r>
            <a:r>
              <a:rPr lang="en" sz="1500">
                <a:solidFill>
                  <a:schemeClr val="lt1"/>
                </a:solidFill>
                <a:latin typeface="Source Sans 3 SemiBold"/>
                <a:ea typeface="Source Sans 3 SemiBold"/>
                <a:cs typeface="Source Sans 3 SemiBold"/>
                <a:sym typeface="Source Sans 3 SemiBold"/>
              </a:rPr>
              <a:t>Do concerns for privacy of other people vary based on the type of permission (specifically, calendar, contacts, photos, </a:t>
            </a:r>
            <a:r>
              <a:rPr b="1" lang="en" sz="1500">
                <a:solidFill>
                  <a:srgbClr val="FFD966"/>
                </a:solidFill>
                <a:latin typeface="Source Sans 3"/>
                <a:ea typeface="Source Sans 3"/>
                <a:cs typeface="Source Sans 3"/>
                <a:sym typeface="Source Sans 3"/>
              </a:rPr>
              <a:t>files and folders</a:t>
            </a:r>
            <a:r>
              <a:rPr lang="en" sz="1500">
                <a:solidFill>
                  <a:schemeClr val="lt1"/>
                </a:solidFill>
                <a:latin typeface="Source Sans 3 SemiBold"/>
                <a:ea typeface="Source Sans 3 SemiBold"/>
                <a:cs typeface="Source Sans 3 SemiBold"/>
                <a:sym typeface="Source Sans 3 SemiBold"/>
              </a:rPr>
              <a:t>) requested by a smartphone app?</a:t>
            </a:r>
            <a:endParaRPr sz="1500">
              <a:solidFill>
                <a:schemeClr val="lt1"/>
              </a:solidFill>
              <a:latin typeface="Source Sans 3 SemiBold"/>
              <a:ea typeface="Source Sans 3 SemiBold"/>
              <a:cs typeface="Source Sans 3 SemiBold"/>
              <a:sym typeface="Source Sans 3 SemiBold"/>
            </a:endParaRPr>
          </a:p>
        </p:txBody>
      </p:sp>
      <p:sp>
        <p:nvSpPr>
          <p:cNvPr id="92" name="Google Shape;92;p17"/>
          <p:cNvSpPr txBox="1"/>
          <p:nvPr/>
        </p:nvSpPr>
        <p:spPr>
          <a:xfrm>
            <a:off x="187575" y="4604725"/>
            <a:ext cx="8888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Source Sans 3 Medium"/>
                <a:ea typeface="Source Sans 3 Medium"/>
                <a:cs typeface="Source Sans 3 Medium"/>
                <a:sym typeface="Source Sans 3 Medium"/>
              </a:rPr>
              <a:t>Maximilian Marsch, Jens Grossklags, and Sameer Patil. 2021. Won't You Think of Others?: Interdependent Privacy in Smartphone App Permissions. Proc. ACM Hum.-Comput. Interact. 5, CSCW2, Article 437 (October 2021), 35 pages. https://doi.org/10.1145/3479581</a:t>
            </a:r>
            <a:endParaRPr sz="800">
              <a:solidFill>
                <a:schemeClr val="lt1"/>
              </a:solidFill>
              <a:latin typeface="Source Sans 3 Medium"/>
              <a:ea typeface="Source Sans 3 Medium"/>
              <a:cs typeface="Source Sans 3 Medium"/>
              <a:sym typeface="Source Sans 3 Medium"/>
            </a:endParaRPr>
          </a:p>
        </p:txBody>
      </p:sp>
      <p:sp>
        <p:nvSpPr>
          <p:cNvPr id="93" name="Google Shape;93;p17"/>
          <p:cNvSpPr/>
          <p:nvPr/>
        </p:nvSpPr>
        <p:spPr>
          <a:xfrm>
            <a:off x="387338" y="3679098"/>
            <a:ext cx="8337900" cy="774600"/>
          </a:xfrm>
          <a:prstGeom prst="roundRect">
            <a:avLst>
              <a:gd fmla="val 16667" name="adj"/>
            </a:avLst>
          </a:prstGeom>
          <a:solidFill>
            <a:srgbClr val="A591C6">
              <a:alpha val="50000"/>
            </a:srgbClr>
          </a:solidFill>
          <a:ln cap="flat" cmpd="sng" w="28575">
            <a:solidFill>
              <a:srgbClr val="FFF2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Source Sans 3 ExtraBold"/>
                <a:ea typeface="Source Sans 3 ExtraBold"/>
                <a:cs typeface="Source Sans 3 ExtraBold"/>
                <a:sym typeface="Source Sans 3 ExtraBold"/>
              </a:rPr>
              <a:t>RQ4: </a:t>
            </a:r>
            <a:r>
              <a:rPr lang="en" sz="1600">
                <a:solidFill>
                  <a:schemeClr val="lt1"/>
                </a:solidFill>
                <a:latin typeface="Source Sans 3 SemiBold"/>
                <a:ea typeface="Source Sans 3 SemiBold"/>
                <a:cs typeface="Source Sans 3 SemiBold"/>
                <a:sym typeface="Source Sans 3 SemiBold"/>
              </a:rPr>
              <a:t>Do individuals think it is important for </a:t>
            </a:r>
            <a:r>
              <a:rPr b="1" lang="en" sz="1600">
                <a:solidFill>
                  <a:srgbClr val="FFD966"/>
                </a:solidFill>
                <a:latin typeface="Source Sans 3"/>
                <a:ea typeface="Source Sans 3"/>
                <a:cs typeface="Source Sans 3"/>
                <a:sym typeface="Source Sans 3"/>
              </a:rPr>
              <a:t>others</a:t>
            </a:r>
            <a:r>
              <a:rPr lang="en" sz="1600">
                <a:solidFill>
                  <a:schemeClr val="lt1"/>
                </a:solidFill>
                <a:latin typeface="Source Sans 3 SemiBold"/>
                <a:ea typeface="Source Sans 3 SemiBold"/>
                <a:cs typeface="Source Sans 3 SemiBold"/>
                <a:sym typeface="Source Sans 3 SemiBold"/>
              </a:rPr>
              <a:t> to consider their privacy when giving permissions to smartphone applications?</a:t>
            </a:r>
            <a:endParaRPr sz="1500">
              <a:solidFill>
                <a:schemeClr val="lt1"/>
              </a:solidFill>
              <a:latin typeface="Source Sans 3 SemiBold"/>
              <a:ea typeface="Source Sans 3 SemiBold"/>
              <a:cs typeface="Source Sans 3 SemiBold"/>
              <a:sym typeface="Source Sans 3 SemiBol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 txBox="1"/>
          <p:nvPr/>
        </p:nvSpPr>
        <p:spPr>
          <a:xfrm>
            <a:off x="118025" y="1127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lt1"/>
                </a:solidFill>
                <a:latin typeface="Source Sans 3"/>
                <a:ea typeface="Source Sans 3"/>
                <a:cs typeface="Source Sans 3"/>
                <a:sym typeface="Source Sans 3"/>
              </a:rPr>
              <a:t>Scenarios - </a:t>
            </a:r>
            <a:r>
              <a:rPr b="1" lang="en" sz="2200">
                <a:solidFill>
                  <a:srgbClr val="FFEDBC"/>
                </a:solidFill>
                <a:latin typeface="Source Sans 3"/>
                <a:ea typeface="Source Sans 3"/>
                <a:cs typeface="Source Sans 3"/>
                <a:sym typeface="Source Sans 3"/>
              </a:rPr>
              <a:t>Person vs Non-Person</a:t>
            </a:r>
            <a:endParaRPr b="1" sz="2200">
              <a:solidFill>
                <a:srgbClr val="FFEDBC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sp>
        <p:nvSpPr>
          <p:cNvPr id="99" name="Google Shape;99;p18"/>
          <p:cNvSpPr/>
          <p:nvPr/>
        </p:nvSpPr>
        <p:spPr>
          <a:xfrm>
            <a:off x="118025" y="1063150"/>
            <a:ext cx="2162400" cy="6432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614385"/>
              </a:gs>
              <a:gs pos="100000">
                <a:srgbClr val="516395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18"/>
          <p:cNvSpPr/>
          <p:nvPr/>
        </p:nvSpPr>
        <p:spPr>
          <a:xfrm>
            <a:off x="659750" y="1556225"/>
            <a:ext cx="2162400" cy="6432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614385"/>
              </a:gs>
              <a:gs pos="100000">
                <a:srgbClr val="516395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18"/>
          <p:cNvSpPr/>
          <p:nvPr/>
        </p:nvSpPr>
        <p:spPr>
          <a:xfrm>
            <a:off x="318525" y="2084075"/>
            <a:ext cx="2162400" cy="6432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614385"/>
              </a:gs>
              <a:gs pos="100000">
                <a:srgbClr val="516395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18"/>
          <p:cNvSpPr/>
          <p:nvPr/>
        </p:nvSpPr>
        <p:spPr>
          <a:xfrm>
            <a:off x="118025" y="3252625"/>
            <a:ext cx="2162400" cy="6432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614385"/>
              </a:gs>
              <a:gs pos="100000">
                <a:srgbClr val="516395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18"/>
          <p:cNvSpPr/>
          <p:nvPr/>
        </p:nvSpPr>
        <p:spPr>
          <a:xfrm>
            <a:off x="659750" y="3745700"/>
            <a:ext cx="2162400" cy="6432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614385"/>
              </a:gs>
              <a:gs pos="100000">
                <a:srgbClr val="516395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8"/>
          <p:cNvSpPr/>
          <p:nvPr/>
        </p:nvSpPr>
        <p:spPr>
          <a:xfrm>
            <a:off x="318525" y="4273550"/>
            <a:ext cx="2162400" cy="6432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614385"/>
              </a:gs>
              <a:gs pos="100000">
                <a:srgbClr val="516395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8"/>
          <p:cNvSpPr txBox="1"/>
          <p:nvPr/>
        </p:nvSpPr>
        <p:spPr>
          <a:xfrm>
            <a:off x="278625" y="2832325"/>
            <a:ext cx="2242200" cy="42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EDBC"/>
                </a:solidFill>
                <a:latin typeface="Source Sans 3 SemiBold"/>
                <a:ea typeface="Source Sans 3 SemiBold"/>
                <a:cs typeface="Source Sans 3 SemiBold"/>
                <a:sym typeface="Source Sans 3 SemiBold"/>
              </a:rPr>
              <a:t>Calendar - Non-Person</a:t>
            </a:r>
            <a:endParaRPr sz="1200">
              <a:solidFill>
                <a:srgbClr val="FFEDBC"/>
              </a:solidFill>
              <a:latin typeface="Source Sans 3 SemiBold"/>
              <a:ea typeface="Source Sans 3 SemiBold"/>
              <a:cs typeface="Source Sans 3 SemiBold"/>
              <a:sym typeface="Source Sans 3 SemiBold"/>
            </a:endParaRPr>
          </a:p>
        </p:txBody>
      </p:sp>
      <p:sp>
        <p:nvSpPr>
          <p:cNvPr id="106" name="Google Shape;106;p18"/>
          <p:cNvSpPr txBox="1"/>
          <p:nvPr/>
        </p:nvSpPr>
        <p:spPr>
          <a:xfrm>
            <a:off x="278625" y="645350"/>
            <a:ext cx="2242200" cy="42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EDBC"/>
                </a:solidFill>
                <a:latin typeface="Source Sans 3"/>
                <a:ea typeface="Source Sans 3"/>
                <a:cs typeface="Source Sans 3"/>
                <a:sym typeface="Source Sans 3"/>
              </a:rPr>
              <a:t>Calendar - Person</a:t>
            </a:r>
            <a:endParaRPr b="1" sz="1200">
              <a:solidFill>
                <a:srgbClr val="FFEDBC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sp>
        <p:nvSpPr>
          <p:cNvPr id="107" name="Google Shape;107;p18"/>
          <p:cNvSpPr txBox="1"/>
          <p:nvPr/>
        </p:nvSpPr>
        <p:spPr>
          <a:xfrm>
            <a:off x="203250" y="1141600"/>
            <a:ext cx="1974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EDBC"/>
                </a:solidFill>
                <a:latin typeface="Source Sans 3 SemiBold"/>
                <a:ea typeface="Source Sans 3 SemiBold"/>
                <a:cs typeface="Source Sans 3 SemiBold"/>
                <a:sym typeface="Source Sans 3 SemiBold"/>
              </a:rPr>
              <a:t>17:00</a:t>
            </a:r>
            <a:r>
              <a:rPr lang="en" sz="1000">
                <a:solidFill>
                  <a:schemeClr val="lt1"/>
                </a:solidFill>
                <a:latin typeface="Source Sans 3 SemiBold"/>
                <a:ea typeface="Source Sans 3 SemiBold"/>
                <a:cs typeface="Source Sans 3 SemiBold"/>
                <a:sym typeface="Source Sans 3 SemiBold"/>
              </a:rPr>
              <a:t>            Alicia’s birthday party</a:t>
            </a:r>
            <a:endParaRPr sz="1000">
              <a:solidFill>
                <a:schemeClr val="lt1"/>
              </a:solidFill>
              <a:latin typeface="Source Sans 3 SemiBold"/>
              <a:ea typeface="Source Sans 3 SemiBold"/>
              <a:cs typeface="Source Sans 3 SemiBold"/>
              <a:sym typeface="Source Sans 3 SemiBold"/>
            </a:endParaRPr>
          </a:p>
        </p:txBody>
      </p:sp>
      <p:sp>
        <p:nvSpPr>
          <p:cNvPr id="108" name="Google Shape;108;p18"/>
          <p:cNvSpPr txBox="1"/>
          <p:nvPr/>
        </p:nvSpPr>
        <p:spPr>
          <a:xfrm>
            <a:off x="753650" y="1671025"/>
            <a:ext cx="1974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EDBC"/>
                </a:solidFill>
                <a:latin typeface="Source Sans 3 SemiBold"/>
                <a:ea typeface="Source Sans 3 SemiBold"/>
                <a:cs typeface="Source Sans 3 SemiBold"/>
                <a:sym typeface="Source Sans 3 SemiBold"/>
              </a:rPr>
              <a:t>21</a:t>
            </a:r>
            <a:r>
              <a:rPr lang="en" sz="1000">
                <a:solidFill>
                  <a:srgbClr val="FFEDBC"/>
                </a:solidFill>
                <a:latin typeface="Source Sans 3 SemiBold"/>
                <a:ea typeface="Source Sans 3 SemiBold"/>
                <a:cs typeface="Source Sans 3 SemiBold"/>
                <a:sym typeface="Source Sans 3 SemiBold"/>
              </a:rPr>
              <a:t>:30</a:t>
            </a:r>
            <a:r>
              <a:rPr lang="en" sz="1000">
                <a:solidFill>
                  <a:schemeClr val="lt1"/>
                </a:solidFill>
                <a:latin typeface="Source Sans 3 SemiBold"/>
                <a:ea typeface="Source Sans 3 SemiBold"/>
                <a:cs typeface="Source Sans 3 SemiBold"/>
                <a:sym typeface="Source Sans 3 SemiBold"/>
              </a:rPr>
              <a:t>            Movie night with Tom</a:t>
            </a:r>
            <a:endParaRPr sz="1000">
              <a:solidFill>
                <a:schemeClr val="lt1"/>
              </a:solidFill>
              <a:latin typeface="Source Sans 3 SemiBold"/>
              <a:ea typeface="Source Sans 3 SemiBold"/>
              <a:cs typeface="Source Sans 3 SemiBold"/>
              <a:sym typeface="Source Sans 3 SemiBold"/>
            </a:endParaRPr>
          </a:p>
        </p:txBody>
      </p:sp>
      <p:sp>
        <p:nvSpPr>
          <p:cNvPr id="109" name="Google Shape;109;p18"/>
          <p:cNvSpPr txBox="1"/>
          <p:nvPr/>
        </p:nvSpPr>
        <p:spPr>
          <a:xfrm>
            <a:off x="412425" y="2251675"/>
            <a:ext cx="1974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EDBC"/>
                </a:solidFill>
                <a:latin typeface="Source Sans 3 SemiBold"/>
                <a:ea typeface="Source Sans 3 SemiBold"/>
                <a:cs typeface="Source Sans 3 SemiBold"/>
                <a:sym typeface="Source Sans 3 SemiBold"/>
              </a:rPr>
              <a:t>13:00</a:t>
            </a:r>
            <a:r>
              <a:rPr lang="en" sz="1000">
                <a:solidFill>
                  <a:schemeClr val="lt1"/>
                </a:solidFill>
                <a:latin typeface="Source Sans 3 SemiBold"/>
                <a:ea typeface="Source Sans 3 SemiBold"/>
                <a:cs typeface="Source Sans 3 SemiBold"/>
                <a:sym typeface="Source Sans 3 SemiBold"/>
              </a:rPr>
              <a:t>                 Barbeque with Rick </a:t>
            </a:r>
            <a:endParaRPr sz="1000">
              <a:solidFill>
                <a:schemeClr val="lt1"/>
              </a:solidFill>
              <a:latin typeface="Source Sans 3 SemiBold"/>
              <a:ea typeface="Source Sans 3 SemiBold"/>
              <a:cs typeface="Source Sans 3 SemiBold"/>
              <a:sym typeface="Source Sans 3 SemiBold"/>
            </a:endParaRPr>
          </a:p>
        </p:txBody>
      </p:sp>
      <p:sp>
        <p:nvSpPr>
          <p:cNvPr id="110" name="Google Shape;110;p18"/>
          <p:cNvSpPr txBox="1"/>
          <p:nvPr/>
        </p:nvSpPr>
        <p:spPr>
          <a:xfrm>
            <a:off x="211925" y="3357675"/>
            <a:ext cx="1974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EDBC"/>
                </a:solidFill>
                <a:latin typeface="Source Sans 3 SemiBold"/>
                <a:ea typeface="Source Sans 3 SemiBold"/>
                <a:cs typeface="Source Sans 3 SemiBold"/>
                <a:sym typeface="Source Sans 3 SemiBold"/>
              </a:rPr>
              <a:t>09</a:t>
            </a:r>
            <a:r>
              <a:rPr lang="en" sz="1000">
                <a:solidFill>
                  <a:srgbClr val="FFEDBC"/>
                </a:solidFill>
                <a:latin typeface="Source Sans 3 SemiBold"/>
                <a:ea typeface="Source Sans 3 SemiBold"/>
                <a:cs typeface="Source Sans 3 SemiBold"/>
                <a:sym typeface="Source Sans 3 SemiBold"/>
              </a:rPr>
              <a:t>:00</a:t>
            </a:r>
            <a:r>
              <a:rPr lang="en" sz="1000">
                <a:solidFill>
                  <a:schemeClr val="lt1"/>
                </a:solidFill>
                <a:latin typeface="Source Sans 3 SemiBold"/>
                <a:ea typeface="Source Sans 3 SemiBold"/>
                <a:cs typeface="Source Sans 3 SemiBold"/>
                <a:sym typeface="Source Sans 3 SemiBold"/>
              </a:rPr>
              <a:t>            CS 10 - Deep Learning</a:t>
            </a:r>
            <a:endParaRPr sz="1000">
              <a:solidFill>
                <a:schemeClr val="lt1"/>
              </a:solidFill>
              <a:latin typeface="Source Sans 3 SemiBold"/>
              <a:ea typeface="Source Sans 3 SemiBold"/>
              <a:cs typeface="Source Sans 3 SemiBold"/>
              <a:sym typeface="Source Sans 3 SemiBold"/>
            </a:endParaRPr>
          </a:p>
        </p:txBody>
      </p:sp>
      <p:sp>
        <p:nvSpPr>
          <p:cNvPr id="111" name="Google Shape;111;p18"/>
          <p:cNvSpPr txBox="1"/>
          <p:nvPr/>
        </p:nvSpPr>
        <p:spPr>
          <a:xfrm>
            <a:off x="753650" y="3885513"/>
            <a:ext cx="1974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EDBC"/>
                </a:solidFill>
                <a:latin typeface="Source Sans 3 SemiBold"/>
                <a:ea typeface="Source Sans 3 SemiBold"/>
                <a:cs typeface="Source Sans 3 SemiBold"/>
                <a:sym typeface="Source Sans 3 SemiBold"/>
              </a:rPr>
              <a:t>14</a:t>
            </a:r>
            <a:r>
              <a:rPr lang="en" sz="1000">
                <a:solidFill>
                  <a:srgbClr val="FFEDBC"/>
                </a:solidFill>
                <a:latin typeface="Source Sans 3 SemiBold"/>
                <a:ea typeface="Source Sans 3 SemiBold"/>
                <a:cs typeface="Source Sans 3 SemiBold"/>
                <a:sym typeface="Source Sans 3 SemiBold"/>
              </a:rPr>
              <a:t>:00</a:t>
            </a:r>
            <a:r>
              <a:rPr lang="en" sz="1000">
                <a:solidFill>
                  <a:schemeClr val="lt1"/>
                </a:solidFill>
                <a:latin typeface="Source Sans 3 SemiBold"/>
                <a:ea typeface="Source Sans 3 SemiBold"/>
                <a:cs typeface="Source Sans 3 SemiBold"/>
                <a:sym typeface="Source Sans 3 SemiBold"/>
              </a:rPr>
              <a:t>            MATH 25 - Statistics</a:t>
            </a:r>
            <a:endParaRPr sz="1000">
              <a:solidFill>
                <a:schemeClr val="lt1"/>
              </a:solidFill>
              <a:latin typeface="Source Sans 3 SemiBold"/>
              <a:ea typeface="Source Sans 3 SemiBold"/>
              <a:cs typeface="Source Sans 3 SemiBold"/>
              <a:sym typeface="Source Sans 3 SemiBold"/>
            </a:endParaRPr>
          </a:p>
        </p:txBody>
      </p:sp>
      <p:sp>
        <p:nvSpPr>
          <p:cNvPr id="112" name="Google Shape;112;p18"/>
          <p:cNvSpPr txBox="1"/>
          <p:nvPr/>
        </p:nvSpPr>
        <p:spPr>
          <a:xfrm>
            <a:off x="412425" y="4413375"/>
            <a:ext cx="1974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EDBC"/>
                </a:solidFill>
                <a:latin typeface="Source Sans 3 SemiBold"/>
                <a:ea typeface="Source Sans 3 SemiBold"/>
                <a:cs typeface="Source Sans 3 SemiBold"/>
                <a:sym typeface="Source Sans 3 SemiBold"/>
              </a:rPr>
              <a:t>11</a:t>
            </a:r>
            <a:r>
              <a:rPr lang="en" sz="1000">
                <a:solidFill>
                  <a:srgbClr val="FFEDBC"/>
                </a:solidFill>
                <a:latin typeface="Source Sans 3 SemiBold"/>
                <a:ea typeface="Source Sans 3 SemiBold"/>
                <a:cs typeface="Source Sans 3 SemiBold"/>
                <a:sym typeface="Source Sans 3 SemiBold"/>
              </a:rPr>
              <a:t>:00</a:t>
            </a:r>
            <a:r>
              <a:rPr lang="en" sz="1000">
                <a:solidFill>
                  <a:schemeClr val="lt1"/>
                </a:solidFill>
                <a:latin typeface="Source Sans 3 SemiBold"/>
                <a:ea typeface="Source Sans 3 SemiBold"/>
                <a:cs typeface="Source Sans 3 SemiBold"/>
                <a:sym typeface="Source Sans 3 SemiBold"/>
              </a:rPr>
              <a:t>            CS 60 - Security</a:t>
            </a:r>
            <a:endParaRPr sz="1000">
              <a:solidFill>
                <a:schemeClr val="lt1"/>
              </a:solidFill>
              <a:latin typeface="Source Sans 3 SemiBold"/>
              <a:ea typeface="Source Sans 3 SemiBold"/>
              <a:cs typeface="Source Sans 3 SemiBold"/>
              <a:sym typeface="Source Sans 3 SemiBold"/>
            </a:endParaRPr>
          </a:p>
        </p:txBody>
      </p:sp>
      <p:sp>
        <p:nvSpPr>
          <p:cNvPr id="113" name="Google Shape;113;p18"/>
          <p:cNvSpPr/>
          <p:nvPr/>
        </p:nvSpPr>
        <p:spPr>
          <a:xfrm>
            <a:off x="3113996" y="1103225"/>
            <a:ext cx="2198700" cy="6432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614385"/>
              </a:gs>
              <a:gs pos="100000">
                <a:srgbClr val="516395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18"/>
          <p:cNvSpPr/>
          <p:nvPr/>
        </p:nvSpPr>
        <p:spPr>
          <a:xfrm>
            <a:off x="3664848" y="1596300"/>
            <a:ext cx="2198700" cy="6432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614385"/>
              </a:gs>
              <a:gs pos="100000">
                <a:srgbClr val="516395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18"/>
          <p:cNvSpPr/>
          <p:nvPr/>
        </p:nvSpPr>
        <p:spPr>
          <a:xfrm>
            <a:off x="3317874" y="2124150"/>
            <a:ext cx="2198700" cy="6432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614385"/>
              </a:gs>
              <a:gs pos="100000">
                <a:srgbClr val="516395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18"/>
          <p:cNvSpPr txBox="1"/>
          <p:nvPr/>
        </p:nvSpPr>
        <p:spPr>
          <a:xfrm>
            <a:off x="3016781" y="2879438"/>
            <a:ext cx="2800800" cy="42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EDBC"/>
                </a:solidFill>
                <a:latin typeface="Source Sans 3 SemiBold"/>
                <a:ea typeface="Source Sans 3 SemiBold"/>
                <a:cs typeface="Source Sans 3 SemiBold"/>
                <a:sym typeface="Source Sans 3 SemiBold"/>
              </a:rPr>
              <a:t>Contacts</a:t>
            </a:r>
            <a:r>
              <a:rPr lang="en" sz="1200">
                <a:solidFill>
                  <a:srgbClr val="FFEDBC"/>
                </a:solidFill>
                <a:latin typeface="Source Sans 3 SemiBold"/>
                <a:ea typeface="Source Sans 3 SemiBold"/>
                <a:cs typeface="Source Sans 3 SemiBold"/>
                <a:sym typeface="Source Sans 3 SemiBold"/>
              </a:rPr>
              <a:t> - Non-Person</a:t>
            </a:r>
            <a:endParaRPr sz="1200">
              <a:solidFill>
                <a:srgbClr val="FFEDBC"/>
              </a:solidFill>
              <a:latin typeface="Source Sans 3 SemiBold"/>
              <a:ea typeface="Source Sans 3 SemiBold"/>
              <a:cs typeface="Source Sans 3 SemiBold"/>
              <a:sym typeface="Source Sans 3 SemiBold"/>
            </a:endParaRPr>
          </a:p>
        </p:txBody>
      </p:sp>
      <p:sp>
        <p:nvSpPr>
          <p:cNvPr id="117" name="Google Shape;117;p18"/>
          <p:cNvSpPr txBox="1"/>
          <p:nvPr/>
        </p:nvSpPr>
        <p:spPr>
          <a:xfrm>
            <a:off x="2696274" y="685450"/>
            <a:ext cx="3202800" cy="42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EDBC"/>
                </a:solidFill>
                <a:latin typeface="Source Sans 3"/>
                <a:ea typeface="Source Sans 3"/>
                <a:cs typeface="Source Sans 3"/>
                <a:sym typeface="Source Sans 3"/>
              </a:rPr>
              <a:t>Contacts</a:t>
            </a:r>
            <a:r>
              <a:rPr b="1" lang="en" sz="1200">
                <a:solidFill>
                  <a:srgbClr val="FFEDBC"/>
                </a:solidFill>
                <a:latin typeface="Source Sans 3"/>
                <a:ea typeface="Source Sans 3"/>
                <a:cs typeface="Source Sans 3"/>
                <a:sym typeface="Source Sans 3"/>
              </a:rPr>
              <a:t> - Person</a:t>
            </a:r>
            <a:endParaRPr b="1" sz="1200">
              <a:solidFill>
                <a:srgbClr val="FFEDBC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sp>
        <p:nvSpPr>
          <p:cNvPr id="118" name="Google Shape;118;p18"/>
          <p:cNvSpPr txBox="1"/>
          <p:nvPr/>
        </p:nvSpPr>
        <p:spPr>
          <a:xfrm>
            <a:off x="3200657" y="1181675"/>
            <a:ext cx="2007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Source Sans 3 SemiBold"/>
                <a:ea typeface="Source Sans 3 SemiBold"/>
                <a:cs typeface="Source Sans 3 SemiBold"/>
                <a:sym typeface="Source Sans 3 SemiBold"/>
              </a:rPr>
              <a:t>Abraham Foley | (385)-111-2222 | DOB: 10/19/92</a:t>
            </a:r>
            <a:endParaRPr sz="1000">
              <a:solidFill>
                <a:schemeClr val="lt1"/>
              </a:solidFill>
              <a:latin typeface="Source Sans 3 SemiBold"/>
              <a:ea typeface="Source Sans 3 SemiBold"/>
              <a:cs typeface="Source Sans 3 SemiBold"/>
              <a:sym typeface="Source Sans 3 SemiBold"/>
            </a:endParaRPr>
          </a:p>
        </p:txBody>
      </p:sp>
      <p:sp>
        <p:nvSpPr>
          <p:cNvPr id="119" name="Google Shape;119;p18"/>
          <p:cNvSpPr txBox="1"/>
          <p:nvPr/>
        </p:nvSpPr>
        <p:spPr>
          <a:xfrm>
            <a:off x="3760310" y="1729038"/>
            <a:ext cx="2007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Source Sans 3 SemiBold"/>
                <a:ea typeface="Source Sans 3 SemiBold"/>
                <a:cs typeface="Source Sans 3 SemiBold"/>
                <a:sym typeface="Source Sans 3 SemiBold"/>
              </a:rPr>
              <a:t>Tom Latham</a:t>
            </a:r>
            <a:r>
              <a:rPr lang="en" sz="1000">
                <a:solidFill>
                  <a:schemeClr val="lt1"/>
                </a:solidFill>
                <a:latin typeface="Source Sans 3 SemiBold"/>
                <a:ea typeface="Source Sans 3 SemiBold"/>
                <a:cs typeface="Source Sans 3 SemiBold"/>
                <a:sym typeface="Source Sans 3 SemiBold"/>
              </a:rPr>
              <a:t> | (385)-222-3333 | DOB: 05/10/90</a:t>
            </a:r>
            <a:endParaRPr sz="1000">
              <a:solidFill>
                <a:schemeClr val="lt1"/>
              </a:solidFill>
              <a:latin typeface="Source Sans 3 SemiBold"/>
              <a:ea typeface="Source Sans 3 SemiBold"/>
              <a:cs typeface="Source Sans 3 SemiBold"/>
              <a:sym typeface="Source Sans 3 SemiBold"/>
            </a:endParaRPr>
          </a:p>
        </p:txBody>
      </p:sp>
      <p:sp>
        <p:nvSpPr>
          <p:cNvPr id="120" name="Google Shape;120;p18"/>
          <p:cNvSpPr txBox="1"/>
          <p:nvPr/>
        </p:nvSpPr>
        <p:spPr>
          <a:xfrm>
            <a:off x="3413339" y="2300713"/>
            <a:ext cx="2007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Source Sans 3 SemiBold"/>
                <a:ea typeface="Source Sans 3 SemiBold"/>
                <a:cs typeface="Source Sans 3 SemiBold"/>
                <a:sym typeface="Source Sans 3 SemiBold"/>
              </a:rPr>
              <a:t>Alicia Rendall</a:t>
            </a:r>
            <a:r>
              <a:rPr lang="en" sz="1000">
                <a:solidFill>
                  <a:schemeClr val="lt1"/>
                </a:solidFill>
                <a:latin typeface="Source Sans 3 SemiBold"/>
                <a:ea typeface="Source Sans 3 SemiBold"/>
                <a:cs typeface="Source Sans 3 SemiBold"/>
                <a:sym typeface="Source Sans 3 SemiBold"/>
              </a:rPr>
              <a:t> | (801)-555-8888 |</a:t>
            </a:r>
            <a:endParaRPr sz="1000">
              <a:solidFill>
                <a:schemeClr val="lt1"/>
              </a:solidFill>
              <a:latin typeface="Source Sans 3 SemiBold"/>
              <a:ea typeface="Source Sans 3 SemiBold"/>
              <a:cs typeface="Source Sans 3 SemiBold"/>
              <a:sym typeface="Source Sans 3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Source Sans 3 SemiBold"/>
                <a:ea typeface="Source Sans 3 SemiBold"/>
                <a:cs typeface="Source Sans 3 SemiBold"/>
                <a:sym typeface="Source Sans 3 SemiBold"/>
              </a:rPr>
              <a:t>DOB: 06/22/97</a:t>
            </a:r>
            <a:endParaRPr sz="1000">
              <a:solidFill>
                <a:schemeClr val="lt1"/>
              </a:solidFill>
              <a:latin typeface="Source Sans 3 SemiBold"/>
              <a:ea typeface="Source Sans 3 SemiBold"/>
              <a:cs typeface="Source Sans 3 SemiBold"/>
              <a:sym typeface="Source Sans 3 SemiBold"/>
            </a:endParaRPr>
          </a:p>
        </p:txBody>
      </p:sp>
      <p:sp>
        <p:nvSpPr>
          <p:cNvPr id="121" name="Google Shape;121;p18"/>
          <p:cNvSpPr/>
          <p:nvPr/>
        </p:nvSpPr>
        <p:spPr>
          <a:xfrm>
            <a:off x="3114000" y="3235250"/>
            <a:ext cx="2198700" cy="6432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614385"/>
              </a:gs>
              <a:gs pos="100000">
                <a:srgbClr val="516395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18"/>
          <p:cNvSpPr/>
          <p:nvPr/>
        </p:nvSpPr>
        <p:spPr>
          <a:xfrm>
            <a:off x="3664912" y="3728326"/>
            <a:ext cx="2198700" cy="6432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614385"/>
              </a:gs>
              <a:gs pos="100000">
                <a:srgbClr val="516395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18"/>
          <p:cNvSpPr/>
          <p:nvPr/>
        </p:nvSpPr>
        <p:spPr>
          <a:xfrm>
            <a:off x="3317900" y="4256178"/>
            <a:ext cx="2198700" cy="6432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614385"/>
              </a:gs>
              <a:gs pos="100000">
                <a:srgbClr val="516395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18"/>
          <p:cNvSpPr txBox="1"/>
          <p:nvPr/>
        </p:nvSpPr>
        <p:spPr>
          <a:xfrm>
            <a:off x="3200670" y="3313700"/>
            <a:ext cx="2007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Source Sans 3 SemiBold"/>
                <a:ea typeface="Source Sans 3 SemiBold"/>
                <a:cs typeface="Source Sans 3 SemiBold"/>
                <a:sym typeface="Source Sans 3 SemiBold"/>
              </a:rPr>
              <a:t>Chandler Ltd.</a:t>
            </a:r>
            <a:r>
              <a:rPr lang="en" sz="1000">
                <a:solidFill>
                  <a:schemeClr val="lt1"/>
                </a:solidFill>
                <a:latin typeface="Source Sans 3 SemiBold"/>
                <a:ea typeface="Source Sans 3 SemiBold"/>
                <a:cs typeface="Source Sans 3 SemiBold"/>
                <a:sym typeface="Source Sans 3 SemiBold"/>
              </a:rPr>
              <a:t> | (385)-674-3453</a:t>
            </a:r>
            <a:endParaRPr sz="1000">
              <a:solidFill>
                <a:schemeClr val="lt1"/>
              </a:solidFill>
              <a:latin typeface="Source Sans 3 SemiBold"/>
              <a:ea typeface="Source Sans 3 SemiBold"/>
              <a:cs typeface="Source Sans 3 SemiBold"/>
              <a:sym typeface="Source Sans 3 SemiBold"/>
            </a:endParaRPr>
          </a:p>
        </p:txBody>
      </p:sp>
      <p:sp>
        <p:nvSpPr>
          <p:cNvPr id="125" name="Google Shape;125;p18"/>
          <p:cNvSpPr txBox="1"/>
          <p:nvPr/>
        </p:nvSpPr>
        <p:spPr>
          <a:xfrm>
            <a:off x="3413375" y="4432741"/>
            <a:ext cx="2007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Source Sans 3 SemiBold"/>
                <a:ea typeface="Source Sans 3 SemiBold"/>
                <a:cs typeface="Source Sans 3 SemiBold"/>
                <a:sym typeface="Source Sans 3 SemiBold"/>
              </a:rPr>
              <a:t>Taco Bell </a:t>
            </a:r>
            <a:r>
              <a:rPr lang="en" sz="1000">
                <a:solidFill>
                  <a:schemeClr val="lt1"/>
                </a:solidFill>
                <a:latin typeface="Source Sans 3 SemiBold"/>
                <a:ea typeface="Source Sans 3 SemiBold"/>
                <a:cs typeface="Source Sans 3 SemiBold"/>
                <a:sym typeface="Source Sans 3 SemiBold"/>
              </a:rPr>
              <a:t>| (801)-334-3453</a:t>
            </a:r>
            <a:endParaRPr sz="1000">
              <a:solidFill>
                <a:schemeClr val="lt1"/>
              </a:solidFill>
              <a:latin typeface="Source Sans 3 SemiBold"/>
              <a:ea typeface="Source Sans 3 SemiBold"/>
              <a:cs typeface="Source Sans 3 SemiBold"/>
              <a:sym typeface="Source Sans 3 SemiBold"/>
            </a:endParaRPr>
          </a:p>
        </p:txBody>
      </p:sp>
      <p:sp>
        <p:nvSpPr>
          <p:cNvPr id="126" name="Google Shape;126;p18"/>
          <p:cNvSpPr txBox="1"/>
          <p:nvPr/>
        </p:nvSpPr>
        <p:spPr>
          <a:xfrm>
            <a:off x="3760385" y="3873214"/>
            <a:ext cx="2007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Source Sans 3 SemiBold"/>
                <a:ea typeface="Source Sans 3 SemiBold"/>
                <a:cs typeface="Source Sans 3 SemiBold"/>
                <a:sym typeface="Source Sans 3 SemiBold"/>
              </a:rPr>
              <a:t>Moore</a:t>
            </a:r>
            <a:r>
              <a:rPr lang="en" sz="1000">
                <a:solidFill>
                  <a:schemeClr val="lt1"/>
                </a:solidFill>
                <a:latin typeface="Source Sans 3 SemiBold"/>
                <a:ea typeface="Source Sans 3 SemiBold"/>
                <a:cs typeface="Source Sans 3 SemiBold"/>
                <a:sym typeface="Source Sans 3 SemiBold"/>
              </a:rPr>
              <a:t> PLC | (385)-353-2342</a:t>
            </a:r>
            <a:endParaRPr sz="1000">
              <a:solidFill>
                <a:schemeClr val="lt1"/>
              </a:solidFill>
              <a:latin typeface="Source Sans 3 SemiBold"/>
              <a:ea typeface="Source Sans 3 SemiBold"/>
              <a:cs typeface="Source Sans 3 SemiBold"/>
              <a:sym typeface="Source Sans 3 SemiBold"/>
            </a:endParaRPr>
          </a:p>
        </p:txBody>
      </p:sp>
      <p:pic>
        <p:nvPicPr>
          <p:cNvPr id="127" name="Google Shape;12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40175" y="3411213"/>
            <a:ext cx="1308900" cy="1283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128" name="Google Shape;12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24775" y="3390213"/>
            <a:ext cx="1540800" cy="1304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129" name="Google Shape;129;p18"/>
          <p:cNvSpPr txBox="1"/>
          <p:nvPr/>
        </p:nvSpPr>
        <p:spPr>
          <a:xfrm>
            <a:off x="5598624" y="745300"/>
            <a:ext cx="3202800" cy="42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EDBC"/>
                </a:solidFill>
                <a:latin typeface="Source Sans 3"/>
                <a:ea typeface="Source Sans 3"/>
                <a:cs typeface="Source Sans 3"/>
                <a:sym typeface="Source Sans 3"/>
              </a:rPr>
              <a:t>Photos</a:t>
            </a:r>
            <a:r>
              <a:rPr b="1" lang="en" sz="1200">
                <a:solidFill>
                  <a:srgbClr val="FFEDBC"/>
                </a:solidFill>
                <a:latin typeface="Source Sans 3"/>
                <a:ea typeface="Source Sans 3"/>
                <a:cs typeface="Source Sans 3"/>
                <a:sym typeface="Source Sans 3"/>
              </a:rPr>
              <a:t> - Person</a:t>
            </a:r>
            <a:endParaRPr b="1" sz="1200">
              <a:solidFill>
                <a:srgbClr val="FFEDBC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sp>
        <p:nvSpPr>
          <p:cNvPr id="130" name="Google Shape;130;p18"/>
          <p:cNvSpPr txBox="1"/>
          <p:nvPr/>
        </p:nvSpPr>
        <p:spPr>
          <a:xfrm>
            <a:off x="5767974" y="2919100"/>
            <a:ext cx="3202800" cy="42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EDBC"/>
                </a:solidFill>
                <a:latin typeface="Source Sans 3"/>
                <a:ea typeface="Source Sans 3"/>
                <a:cs typeface="Source Sans 3"/>
                <a:sym typeface="Source Sans 3"/>
              </a:rPr>
              <a:t>Photos</a:t>
            </a:r>
            <a:r>
              <a:rPr b="1" lang="en" sz="1200">
                <a:solidFill>
                  <a:srgbClr val="FFEDBC"/>
                </a:solidFill>
                <a:latin typeface="Source Sans 3"/>
                <a:ea typeface="Source Sans 3"/>
                <a:cs typeface="Source Sans 3"/>
                <a:sym typeface="Source Sans 3"/>
              </a:rPr>
              <a:t> - Non-Person</a:t>
            </a:r>
            <a:endParaRPr b="1" sz="1200">
              <a:solidFill>
                <a:srgbClr val="FFEDBC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pic>
        <p:nvPicPr>
          <p:cNvPr id="131" name="Google Shape;131;p18"/>
          <p:cNvPicPr preferRelativeResize="0"/>
          <p:nvPr/>
        </p:nvPicPr>
        <p:blipFill rotWithShape="1">
          <a:blip r:embed="rId5">
            <a:alphaModFix/>
          </a:blip>
          <a:srcRect b="32741" l="0" r="0" t="0"/>
          <a:stretch/>
        </p:blipFill>
        <p:spPr>
          <a:xfrm>
            <a:off x="6210425" y="1225475"/>
            <a:ext cx="1402800" cy="1424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132" name="Google Shape;132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24767" y="1225475"/>
            <a:ext cx="1540800" cy="1385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133" name="Google Shape;133;p18"/>
          <p:cNvSpPr txBox="1"/>
          <p:nvPr/>
        </p:nvSpPr>
        <p:spPr>
          <a:xfrm>
            <a:off x="6812075" y="2669888"/>
            <a:ext cx="2053500" cy="19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lt1"/>
                </a:solidFill>
                <a:latin typeface="Source Sans 3"/>
                <a:ea typeface="Source Sans 3"/>
                <a:cs typeface="Source Sans 3"/>
                <a:sym typeface="Source Sans 3"/>
              </a:rPr>
              <a:t>Images from Unsplash</a:t>
            </a:r>
            <a:endParaRPr sz="600">
              <a:solidFill>
                <a:schemeClr val="lt1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9"/>
          <p:cNvSpPr txBox="1"/>
          <p:nvPr/>
        </p:nvSpPr>
        <p:spPr>
          <a:xfrm>
            <a:off x="614300" y="263500"/>
            <a:ext cx="5453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lt1"/>
                </a:solidFill>
                <a:latin typeface="Source Sans 3"/>
                <a:ea typeface="Source Sans 3"/>
                <a:cs typeface="Source Sans 3"/>
                <a:sym typeface="Source Sans 3"/>
              </a:rPr>
              <a:t>What’s new in the survey?</a:t>
            </a:r>
            <a:endParaRPr b="1" sz="2800">
              <a:solidFill>
                <a:schemeClr val="lt1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sp>
        <p:nvSpPr>
          <p:cNvPr id="139" name="Google Shape;139;p19"/>
          <p:cNvSpPr txBox="1"/>
          <p:nvPr/>
        </p:nvSpPr>
        <p:spPr>
          <a:xfrm>
            <a:off x="5715188" y="4597800"/>
            <a:ext cx="2253000" cy="28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D9D9D9"/>
                </a:solidFill>
                <a:latin typeface="Source Sans 3"/>
                <a:ea typeface="Source Sans 3"/>
                <a:cs typeface="Source Sans 3"/>
                <a:sym typeface="Source Sans 3"/>
              </a:rPr>
              <a:t>Scenario</a:t>
            </a:r>
            <a:r>
              <a:rPr b="1" lang="en" sz="1100">
                <a:solidFill>
                  <a:schemeClr val="lt1"/>
                </a:solidFill>
                <a:latin typeface="Source Sans 3"/>
                <a:ea typeface="Source Sans 3"/>
                <a:cs typeface="Source Sans 3"/>
                <a:sym typeface="Source Sans 3"/>
              </a:rPr>
              <a:t> - File System - Persons</a:t>
            </a:r>
            <a:endParaRPr b="1" sz="1100">
              <a:solidFill>
                <a:schemeClr val="lt1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sp>
        <p:nvSpPr>
          <p:cNvPr id="140" name="Google Shape;140;p19"/>
          <p:cNvSpPr txBox="1"/>
          <p:nvPr/>
        </p:nvSpPr>
        <p:spPr>
          <a:xfrm>
            <a:off x="925213" y="4597800"/>
            <a:ext cx="2838000" cy="28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CCCCCC"/>
                </a:solidFill>
                <a:latin typeface="Source Sans 3"/>
                <a:ea typeface="Source Sans 3"/>
                <a:cs typeface="Source Sans 3"/>
                <a:sym typeface="Source Sans 3"/>
              </a:rPr>
              <a:t>Scenario</a:t>
            </a:r>
            <a:r>
              <a:rPr b="1" lang="en" sz="1100">
                <a:solidFill>
                  <a:schemeClr val="lt1"/>
                </a:solidFill>
                <a:latin typeface="Source Sans 3"/>
                <a:ea typeface="Source Sans 3"/>
                <a:cs typeface="Source Sans 3"/>
                <a:sym typeface="Source Sans 3"/>
              </a:rPr>
              <a:t> - File System - Non-Persons</a:t>
            </a:r>
            <a:endParaRPr b="1" sz="1100">
              <a:solidFill>
                <a:schemeClr val="lt1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pic>
        <p:nvPicPr>
          <p:cNvPr id="141" name="Google Shape;141;p19"/>
          <p:cNvPicPr preferRelativeResize="0"/>
          <p:nvPr/>
        </p:nvPicPr>
        <p:blipFill rotWithShape="1">
          <a:blip r:embed="rId3">
            <a:alphaModFix/>
          </a:blip>
          <a:srcRect b="19400" l="0" r="0" t="0"/>
          <a:stretch/>
        </p:blipFill>
        <p:spPr>
          <a:xfrm>
            <a:off x="5370075" y="1075550"/>
            <a:ext cx="2943225" cy="3363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19"/>
          <p:cNvPicPr preferRelativeResize="0"/>
          <p:nvPr/>
        </p:nvPicPr>
        <p:blipFill rotWithShape="1">
          <a:blip r:embed="rId4">
            <a:alphaModFix/>
          </a:blip>
          <a:srcRect b="34606" l="0" r="0" t="0"/>
          <a:stretch/>
        </p:blipFill>
        <p:spPr>
          <a:xfrm>
            <a:off x="872588" y="1075550"/>
            <a:ext cx="2943225" cy="3363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0"/>
          <p:cNvSpPr txBox="1"/>
          <p:nvPr/>
        </p:nvSpPr>
        <p:spPr>
          <a:xfrm>
            <a:off x="403050" y="263500"/>
            <a:ext cx="5453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lt1"/>
                </a:solidFill>
                <a:latin typeface="Source Sans 3"/>
                <a:ea typeface="Source Sans 3"/>
                <a:cs typeface="Source Sans 3"/>
                <a:sym typeface="Source Sans 3"/>
              </a:rPr>
              <a:t>What’s new in the survey?</a:t>
            </a:r>
            <a:endParaRPr b="1" sz="2800">
              <a:solidFill>
                <a:schemeClr val="lt1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sp>
        <p:nvSpPr>
          <p:cNvPr id="148" name="Google Shape;148;p20"/>
          <p:cNvSpPr/>
          <p:nvPr/>
        </p:nvSpPr>
        <p:spPr>
          <a:xfrm>
            <a:off x="403050" y="1075427"/>
            <a:ext cx="8337900" cy="8325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Source Sans 3 ExtraBold"/>
                <a:ea typeface="Source Sans 3 ExtraBold"/>
                <a:cs typeface="Source Sans 3 ExtraBold"/>
                <a:sym typeface="Source Sans 3 ExtraBold"/>
              </a:rPr>
              <a:t>RQ4: </a:t>
            </a:r>
            <a:r>
              <a:rPr lang="en" sz="1500">
                <a:solidFill>
                  <a:schemeClr val="lt1"/>
                </a:solidFill>
                <a:latin typeface="Source Sans 3 SemiBold"/>
                <a:ea typeface="Source Sans 3 SemiBold"/>
                <a:cs typeface="Source Sans 3 SemiBold"/>
                <a:sym typeface="Source Sans 3 SemiBold"/>
              </a:rPr>
              <a:t>Do individuals think it is important for </a:t>
            </a:r>
            <a:r>
              <a:rPr b="1" lang="en" sz="1500">
                <a:solidFill>
                  <a:srgbClr val="FFD966"/>
                </a:solidFill>
                <a:latin typeface="Source Sans 3"/>
                <a:ea typeface="Source Sans 3"/>
                <a:cs typeface="Source Sans 3"/>
                <a:sym typeface="Source Sans 3"/>
              </a:rPr>
              <a:t>others</a:t>
            </a:r>
            <a:r>
              <a:rPr lang="en" sz="1500">
                <a:solidFill>
                  <a:schemeClr val="lt1"/>
                </a:solidFill>
                <a:latin typeface="Source Sans 3 SemiBold"/>
                <a:ea typeface="Source Sans 3 SemiBold"/>
                <a:cs typeface="Source Sans 3 SemiBold"/>
                <a:sym typeface="Source Sans 3 SemiBold"/>
              </a:rPr>
              <a:t> to consider their privacy when giving permissions to smartphone applications?</a:t>
            </a:r>
            <a:endParaRPr sz="1500">
              <a:solidFill>
                <a:schemeClr val="lt1"/>
              </a:solidFill>
              <a:highlight>
                <a:srgbClr val="1D7E75"/>
              </a:highlight>
              <a:latin typeface="Source Sans 3 SemiBold"/>
              <a:ea typeface="Source Sans 3 SemiBold"/>
              <a:cs typeface="Source Sans 3 SemiBold"/>
              <a:sym typeface="Source Sans 3 SemiBold"/>
            </a:endParaRPr>
          </a:p>
        </p:txBody>
      </p:sp>
      <p:sp>
        <p:nvSpPr>
          <p:cNvPr id="149" name="Google Shape;149;p20"/>
          <p:cNvSpPr/>
          <p:nvPr/>
        </p:nvSpPr>
        <p:spPr>
          <a:xfrm>
            <a:off x="403050" y="2321075"/>
            <a:ext cx="4487100" cy="2083500"/>
          </a:xfrm>
          <a:prstGeom prst="cloudCallout">
            <a:avLst>
              <a:gd fmla="val -20833" name="adj1"/>
              <a:gd fmla="val 62500" name="adj2"/>
            </a:avLst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Source Sans 3"/>
                <a:ea typeface="Source Sans 3"/>
                <a:cs typeface="Source Sans 3"/>
                <a:sym typeface="Source Sans 3"/>
              </a:rPr>
              <a:t>Assuming </a:t>
            </a:r>
            <a:r>
              <a:rPr b="1" lang="en" sz="1700">
                <a:solidFill>
                  <a:srgbClr val="6A23CF"/>
                </a:solidFill>
                <a:latin typeface="Source Sans 3"/>
                <a:ea typeface="Source Sans 3"/>
                <a:cs typeface="Source Sans 3"/>
                <a:sym typeface="Source Sans 3"/>
              </a:rPr>
              <a:t>you</a:t>
            </a:r>
            <a:r>
              <a:rPr b="1" lang="en" sz="1700">
                <a:latin typeface="Source Sans 3"/>
                <a:ea typeface="Source Sans 3"/>
                <a:cs typeface="Source Sans 3"/>
                <a:sym typeface="Source Sans 3"/>
              </a:rPr>
              <a:t> were </a:t>
            </a:r>
            <a:r>
              <a:rPr b="1" lang="en" sz="1700">
                <a:solidFill>
                  <a:srgbClr val="6A23CF"/>
                </a:solidFill>
                <a:latin typeface="Source Sans 3"/>
                <a:ea typeface="Source Sans 3"/>
                <a:cs typeface="Source Sans 3"/>
                <a:sym typeface="Source Sans 3"/>
              </a:rPr>
              <a:t>Thomas's friend</a:t>
            </a:r>
            <a:r>
              <a:rPr b="1" lang="en" sz="1700">
                <a:latin typeface="Source Sans 3"/>
                <a:ea typeface="Source Sans 3"/>
                <a:cs typeface="Source Sans 3"/>
                <a:sym typeface="Source Sans 3"/>
              </a:rPr>
              <a:t> and knew that this app has </a:t>
            </a:r>
            <a:r>
              <a:rPr b="1" lang="en" sz="1700">
                <a:solidFill>
                  <a:srgbClr val="6A23CF"/>
                </a:solidFill>
                <a:latin typeface="Source Sans 3"/>
                <a:ea typeface="Source Sans 3"/>
                <a:cs typeface="Source Sans 3"/>
                <a:sym typeface="Source Sans 3"/>
              </a:rPr>
              <a:t>access to Thomas’s photos</a:t>
            </a:r>
            <a:endParaRPr b="1" sz="1700">
              <a:solidFill>
                <a:srgbClr val="6A23CF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sp>
        <p:nvSpPr>
          <p:cNvPr id="150" name="Google Shape;150;p20"/>
          <p:cNvSpPr/>
          <p:nvPr/>
        </p:nvSpPr>
        <p:spPr>
          <a:xfrm>
            <a:off x="6236800" y="2515175"/>
            <a:ext cx="2504100" cy="18894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lt1"/>
                </a:solidFill>
                <a:latin typeface="Source Sans 3"/>
                <a:ea typeface="Source Sans 3"/>
                <a:cs typeface="Source Sans 3"/>
                <a:sym typeface="Source Sans 3"/>
              </a:rPr>
              <a:t>Would </a:t>
            </a:r>
            <a:r>
              <a:rPr b="1" lang="en" sz="1700">
                <a:solidFill>
                  <a:srgbClr val="FFD966"/>
                </a:solidFill>
                <a:latin typeface="Source Sans 3"/>
                <a:ea typeface="Source Sans 3"/>
                <a:cs typeface="Source Sans 3"/>
                <a:sym typeface="Source Sans 3"/>
              </a:rPr>
              <a:t>you</a:t>
            </a:r>
            <a:r>
              <a:rPr b="1" lang="en" sz="1700">
                <a:solidFill>
                  <a:schemeClr val="lt1"/>
                </a:solidFill>
                <a:latin typeface="Source Sans 3"/>
                <a:ea typeface="Source Sans 3"/>
                <a:cs typeface="Source Sans 3"/>
                <a:sym typeface="Source Sans 3"/>
              </a:rPr>
              <a:t> want Thomas to install this app?</a:t>
            </a:r>
            <a:endParaRPr sz="1700">
              <a:solidFill>
                <a:schemeClr val="lt1"/>
              </a:solidFill>
              <a:latin typeface="Source Sans 3 SemiBold"/>
              <a:ea typeface="Source Sans 3 SemiBold"/>
              <a:cs typeface="Source Sans 3 SemiBold"/>
              <a:sym typeface="Source Sans 3 SemiBold"/>
            </a:endParaRPr>
          </a:p>
        </p:txBody>
      </p:sp>
      <p:sp>
        <p:nvSpPr>
          <p:cNvPr id="151" name="Google Shape;151;p20"/>
          <p:cNvSpPr/>
          <p:nvPr/>
        </p:nvSpPr>
        <p:spPr>
          <a:xfrm>
            <a:off x="5201537" y="3126576"/>
            <a:ext cx="723900" cy="472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EEEEE"/>
          </a:solidFill>
          <a:ln cap="flat" cmpd="sng" w="19050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1"/>
          <p:cNvSpPr/>
          <p:nvPr/>
        </p:nvSpPr>
        <p:spPr>
          <a:xfrm>
            <a:off x="1516250" y="1732975"/>
            <a:ext cx="2359500" cy="16632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614385"/>
              </a:gs>
              <a:gs pos="100000">
                <a:srgbClr val="516395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21"/>
          <p:cNvSpPr/>
          <p:nvPr/>
        </p:nvSpPr>
        <p:spPr>
          <a:xfrm>
            <a:off x="1716375" y="1914725"/>
            <a:ext cx="572700" cy="5727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21"/>
          <p:cNvSpPr txBox="1"/>
          <p:nvPr/>
        </p:nvSpPr>
        <p:spPr>
          <a:xfrm>
            <a:off x="666200" y="183925"/>
            <a:ext cx="5453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lt1"/>
                </a:solidFill>
                <a:latin typeface="Source Sans 3"/>
                <a:ea typeface="Source Sans 3"/>
                <a:cs typeface="Source Sans 3"/>
                <a:sym typeface="Source Sans 3"/>
              </a:rPr>
              <a:t>Survey Method</a:t>
            </a:r>
            <a:endParaRPr b="1" sz="2800">
              <a:solidFill>
                <a:schemeClr val="lt1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sp>
        <p:nvSpPr>
          <p:cNvPr id="159" name="Google Shape;159;p21"/>
          <p:cNvSpPr/>
          <p:nvPr/>
        </p:nvSpPr>
        <p:spPr>
          <a:xfrm>
            <a:off x="5019849" y="2072800"/>
            <a:ext cx="1291200" cy="9690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614385"/>
              </a:gs>
              <a:gs pos="100000">
                <a:srgbClr val="516395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Source Sans 3"/>
                <a:ea typeface="Source Sans 3"/>
                <a:cs typeface="Source Sans 3"/>
                <a:sym typeface="Source Sans 3"/>
              </a:rPr>
              <a:t>  4 * 2</a:t>
            </a:r>
            <a:r>
              <a:rPr lang="en" sz="1200">
                <a:solidFill>
                  <a:schemeClr val="lt1"/>
                </a:solidFill>
                <a:latin typeface="Source Sans 3 SemiBold"/>
                <a:ea typeface="Source Sans 3 SemiBold"/>
                <a:cs typeface="Source Sans 3 SemiBold"/>
                <a:sym typeface="Source Sans 3 SemiBold"/>
              </a:rPr>
              <a:t> Vignettes</a:t>
            </a:r>
            <a:endParaRPr sz="1200">
              <a:solidFill>
                <a:schemeClr val="lt1"/>
              </a:solidFill>
              <a:latin typeface="Source Sans 3 SemiBold"/>
              <a:ea typeface="Source Sans 3 SemiBold"/>
              <a:cs typeface="Source Sans 3 SemiBold"/>
              <a:sym typeface="Source Sans 3 SemiBold"/>
            </a:endParaRPr>
          </a:p>
        </p:txBody>
      </p:sp>
      <p:sp>
        <p:nvSpPr>
          <p:cNvPr id="160" name="Google Shape;160;p21"/>
          <p:cNvSpPr/>
          <p:nvPr/>
        </p:nvSpPr>
        <p:spPr>
          <a:xfrm>
            <a:off x="6428800" y="2080075"/>
            <a:ext cx="2153100" cy="969000"/>
          </a:xfrm>
          <a:prstGeom prst="roundRect">
            <a:avLst>
              <a:gd fmla="val 16667" name="adj"/>
            </a:avLst>
          </a:prstGeom>
          <a:solidFill>
            <a:srgbClr val="BEB0D5">
              <a:alpha val="50000"/>
            </a:srgbClr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Source Sans 3 SemiBold"/>
                <a:ea typeface="Source Sans 3 SemiBold"/>
                <a:cs typeface="Source Sans 3 SemiBold"/>
                <a:sym typeface="Source Sans 3 SemiBold"/>
              </a:rPr>
              <a:t>Calendar, Photos, Contacts, </a:t>
            </a:r>
            <a:r>
              <a:rPr b="1" lang="en" sz="1200">
                <a:solidFill>
                  <a:srgbClr val="FFD966"/>
                </a:solidFill>
                <a:latin typeface="Source Sans 3"/>
                <a:ea typeface="Source Sans 3"/>
                <a:cs typeface="Source Sans 3"/>
                <a:sym typeface="Source Sans 3"/>
              </a:rPr>
              <a:t>Files and Folders</a:t>
            </a:r>
            <a:r>
              <a:rPr lang="en" sz="1200">
                <a:solidFill>
                  <a:schemeClr val="lt1"/>
                </a:solidFill>
                <a:latin typeface="Source Sans 3 SemiBold"/>
                <a:ea typeface="Source Sans 3 SemiBold"/>
                <a:cs typeface="Source Sans 3 SemiBold"/>
                <a:sym typeface="Source Sans 3 SemiBold"/>
              </a:rPr>
              <a:t> for </a:t>
            </a:r>
            <a:r>
              <a:rPr b="1" lang="en" sz="1200">
                <a:solidFill>
                  <a:schemeClr val="lt1"/>
                </a:solidFill>
                <a:latin typeface="Source Sans 3"/>
                <a:ea typeface="Source Sans 3"/>
                <a:cs typeface="Source Sans 3"/>
                <a:sym typeface="Source Sans 3"/>
              </a:rPr>
              <a:t>Persons</a:t>
            </a:r>
            <a:r>
              <a:rPr lang="en" sz="1200">
                <a:solidFill>
                  <a:schemeClr val="lt1"/>
                </a:solidFill>
                <a:latin typeface="Source Sans 3 SemiBold"/>
                <a:ea typeface="Source Sans 3 SemiBold"/>
                <a:cs typeface="Source Sans 3 SemiBold"/>
                <a:sym typeface="Source Sans 3 SemiBold"/>
              </a:rPr>
              <a:t> and </a:t>
            </a:r>
            <a:r>
              <a:rPr b="1" lang="en" sz="1200">
                <a:solidFill>
                  <a:schemeClr val="lt1"/>
                </a:solidFill>
                <a:latin typeface="Source Sans 3"/>
                <a:ea typeface="Source Sans 3"/>
                <a:cs typeface="Source Sans 3"/>
                <a:sym typeface="Source Sans 3"/>
              </a:rPr>
              <a:t>Non-Persons </a:t>
            </a:r>
            <a:r>
              <a:rPr lang="en" sz="1200">
                <a:solidFill>
                  <a:schemeClr val="lt1"/>
                </a:solidFill>
                <a:latin typeface="Source Sans 3 SemiBold"/>
                <a:ea typeface="Source Sans 3 SemiBold"/>
                <a:cs typeface="Source Sans 3 SemiBold"/>
                <a:sym typeface="Source Sans 3 SemiBold"/>
              </a:rPr>
              <a:t> </a:t>
            </a:r>
            <a:endParaRPr sz="1200">
              <a:solidFill>
                <a:schemeClr val="lt1"/>
              </a:solidFill>
              <a:latin typeface="Source Sans 3 SemiBold"/>
              <a:ea typeface="Source Sans 3 SemiBold"/>
              <a:cs typeface="Source Sans 3 SemiBold"/>
              <a:sym typeface="Source Sans 3 SemiBold"/>
            </a:endParaRPr>
          </a:p>
        </p:txBody>
      </p:sp>
      <p:pic>
        <p:nvPicPr>
          <p:cNvPr id="161" name="Google Shape;16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1758" y="1946789"/>
            <a:ext cx="421800" cy="5085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62" name="Google Shape;162;p21"/>
          <p:cNvSpPr/>
          <p:nvPr/>
        </p:nvSpPr>
        <p:spPr>
          <a:xfrm>
            <a:off x="2373700" y="1914725"/>
            <a:ext cx="572700" cy="5727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21"/>
          <p:cNvSpPr/>
          <p:nvPr/>
        </p:nvSpPr>
        <p:spPr>
          <a:xfrm>
            <a:off x="3106550" y="1914725"/>
            <a:ext cx="572700" cy="5727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21"/>
          <p:cNvSpPr/>
          <p:nvPr/>
        </p:nvSpPr>
        <p:spPr>
          <a:xfrm>
            <a:off x="2025400" y="2611425"/>
            <a:ext cx="572700" cy="5727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21"/>
          <p:cNvSpPr/>
          <p:nvPr/>
        </p:nvSpPr>
        <p:spPr>
          <a:xfrm>
            <a:off x="2808100" y="2611425"/>
            <a:ext cx="572700" cy="5727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21"/>
          <p:cNvSpPr/>
          <p:nvPr/>
        </p:nvSpPr>
        <p:spPr>
          <a:xfrm>
            <a:off x="3969853" y="2321050"/>
            <a:ext cx="1002600" cy="472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EEEEE"/>
          </a:solidFill>
          <a:ln cap="flat" cmpd="sng" w="19050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21"/>
          <p:cNvSpPr txBox="1"/>
          <p:nvPr/>
        </p:nvSpPr>
        <p:spPr>
          <a:xfrm>
            <a:off x="1397650" y="3427150"/>
            <a:ext cx="2524800" cy="42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Source Sans 3 SemiBold"/>
                <a:ea typeface="Source Sans 3 SemiBold"/>
                <a:cs typeface="Source Sans 3 SemiBold"/>
                <a:sym typeface="Source Sans 3 SemiBold"/>
              </a:rPr>
              <a:t>Gather </a:t>
            </a:r>
            <a:r>
              <a:rPr lang="en" sz="1200">
                <a:solidFill>
                  <a:srgbClr val="FFEDBC"/>
                </a:solidFill>
                <a:latin typeface="Source Sans 3 SemiBold"/>
                <a:ea typeface="Source Sans 3 SemiBold"/>
                <a:cs typeface="Source Sans 3 SemiBold"/>
                <a:sym typeface="Source Sans 3 SemiBold"/>
              </a:rPr>
              <a:t>student</a:t>
            </a:r>
            <a:r>
              <a:rPr lang="en" sz="1200">
                <a:solidFill>
                  <a:schemeClr val="lt1"/>
                </a:solidFill>
                <a:latin typeface="Source Sans 3 SemiBold"/>
                <a:ea typeface="Source Sans 3 SemiBold"/>
                <a:cs typeface="Source Sans 3 SemiBold"/>
                <a:sym typeface="Source Sans 3 SemiBold"/>
              </a:rPr>
              <a:t> participants</a:t>
            </a:r>
            <a:endParaRPr sz="1200">
              <a:solidFill>
                <a:schemeClr val="lt1"/>
              </a:solidFill>
              <a:latin typeface="Source Sans 3 SemiBold"/>
              <a:ea typeface="Source Sans 3 SemiBold"/>
              <a:cs typeface="Source Sans 3 SemiBold"/>
              <a:sym typeface="Source Sans 3 SemiBold"/>
            </a:endParaRPr>
          </a:p>
        </p:txBody>
      </p:sp>
      <p:sp>
        <p:nvSpPr>
          <p:cNvPr id="168" name="Google Shape;168;p21"/>
          <p:cNvSpPr txBox="1"/>
          <p:nvPr/>
        </p:nvSpPr>
        <p:spPr>
          <a:xfrm>
            <a:off x="3922450" y="2851550"/>
            <a:ext cx="1097400" cy="42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Source Sans 3 SemiBold"/>
                <a:ea typeface="Source Sans 3 SemiBold"/>
                <a:cs typeface="Source Sans 3 SemiBold"/>
                <a:sym typeface="Source Sans 3 SemiBold"/>
              </a:rPr>
              <a:t>Random</a:t>
            </a:r>
            <a:endParaRPr sz="1000">
              <a:solidFill>
                <a:schemeClr val="lt1"/>
              </a:solidFill>
              <a:latin typeface="Source Sans 3 SemiBold"/>
              <a:ea typeface="Source Sans 3 SemiBold"/>
              <a:cs typeface="Source Sans 3 SemiBold"/>
              <a:sym typeface="Source Sans 3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Source Sans 3 SemiBold"/>
                <a:ea typeface="Source Sans 3 SemiBold"/>
                <a:cs typeface="Source Sans 3 SemiBold"/>
                <a:sym typeface="Source Sans 3 SemiBold"/>
              </a:rPr>
              <a:t>Assignment</a:t>
            </a:r>
            <a:endParaRPr sz="1000">
              <a:solidFill>
                <a:schemeClr val="lt1"/>
              </a:solidFill>
              <a:latin typeface="Source Sans 3 SemiBold"/>
              <a:ea typeface="Source Sans 3 SemiBold"/>
              <a:cs typeface="Source Sans 3 SemiBold"/>
              <a:sym typeface="Source Sans 3 SemiBold"/>
            </a:endParaRPr>
          </a:p>
        </p:txBody>
      </p:sp>
      <p:pic>
        <p:nvPicPr>
          <p:cNvPr id="169" name="Google Shape;169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63138" y="2611425"/>
            <a:ext cx="462600" cy="5727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70" name="Google Shape;170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61600" y="1957300"/>
            <a:ext cx="462600" cy="4875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71" name="Google Shape;171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080375" y="2620425"/>
            <a:ext cx="462600" cy="5547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72" name="Google Shape;172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449150" y="1945925"/>
            <a:ext cx="421800" cy="5103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73" name="Google Shape;173;p21"/>
          <p:cNvSpPr/>
          <p:nvPr/>
        </p:nvSpPr>
        <p:spPr>
          <a:xfrm>
            <a:off x="1514000" y="859550"/>
            <a:ext cx="2359500" cy="726300"/>
          </a:xfrm>
          <a:prstGeom prst="roundRect">
            <a:avLst>
              <a:gd fmla="val 16667" name="adj"/>
            </a:avLst>
          </a:prstGeom>
          <a:solidFill>
            <a:srgbClr val="BEB0D5">
              <a:alpha val="50000"/>
            </a:srgbClr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Source Sans 3"/>
                <a:ea typeface="Source Sans 3"/>
                <a:cs typeface="Source Sans 3"/>
                <a:sym typeface="Source Sans 3"/>
              </a:rPr>
              <a:t>Built survey on Qualtrics</a:t>
            </a:r>
            <a:endParaRPr b="1" sz="1200">
              <a:solidFill>
                <a:schemeClr val="lt1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sp>
        <p:nvSpPr>
          <p:cNvPr id="174" name="Google Shape;174;p21"/>
          <p:cNvSpPr/>
          <p:nvPr/>
        </p:nvSpPr>
        <p:spPr>
          <a:xfrm>
            <a:off x="4902150" y="3905800"/>
            <a:ext cx="2359500" cy="969000"/>
          </a:xfrm>
          <a:prstGeom prst="roundRect">
            <a:avLst>
              <a:gd fmla="val 16667" name="adj"/>
            </a:avLst>
          </a:prstGeom>
          <a:solidFill>
            <a:srgbClr val="BEB0D5">
              <a:alpha val="50000"/>
            </a:srgbClr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Source Sans 3"/>
                <a:ea typeface="Source Sans 3"/>
                <a:cs typeface="Source Sans 3"/>
                <a:sym typeface="Source Sans 3"/>
              </a:rPr>
              <a:t>Analyze participant responses</a:t>
            </a:r>
            <a:endParaRPr b="1" sz="1200">
              <a:solidFill>
                <a:schemeClr val="lt1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sp>
        <p:nvSpPr>
          <p:cNvPr id="175" name="Google Shape;175;p21"/>
          <p:cNvSpPr txBox="1"/>
          <p:nvPr/>
        </p:nvSpPr>
        <p:spPr>
          <a:xfrm>
            <a:off x="541275" y="1012550"/>
            <a:ext cx="856500" cy="42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Source Sans 3 SemiBold"/>
                <a:ea typeface="Source Sans 3 SemiBold"/>
                <a:cs typeface="Source Sans 3 SemiBold"/>
                <a:sym typeface="Source Sans 3 SemiBold"/>
              </a:rPr>
              <a:t>Stage 1</a:t>
            </a:r>
            <a:endParaRPr>
              <a:solidFill>
                <a:schemeClr val="lt1"/>
              </a:solidFill>
              <a:latin typeface="Source Sans 3 SemiBold"/>
              <a:ea typeface="Source Sans 3 SemiBold"/>
              <a:cs typeface="Source Sans 3 SemiBold"/>
              <a:sym typeface="Source Sans 3 SemiBold"/>
            </a:endParaRPr>
          </a:p>
        </p:txBody>
      </p:sp>
      <p:sp>
        <p:nvSpPr>
          <p:cNvPr id="176" name="Google Shape;176;p21"/>
          <p:cNvSpPr txBox="1"/>
          <p:nvPr/>
        </p:nvSpPr>
        <p:spPr>
          <a:xfrm>
            <a:off x="462500" y="2357975"/>
            <a:ext cx="856500" cy="42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Source Sans 3 SemiBold"/>
                <a:ea typeface="Source Sans 3 SemiBold"/>
                <a:cs typeface="Source Sans 3 SemiBold"/>
                <a:sym typeface="Source Sans 3 SemiBold"/>
              </a:rPr>
              <a:t>Stage 2</a:t>
            </a:r>
            <a:endParaRPr>
              <a:solidFill>
                <a:schemeClr val="lt1"/>
              </a:solidFill>
              <a:latin typeface="Source Sans 3 SemiBold"/>
              <a:ea typeface="Source Sans 3 SemiBold"/>
              <a:cs typeface="Source Sans 3 SemiBold"/>
              <a:sym typeface="Source Sans 3 SemiBold"/>
            </a:endParaRPr>
          </a:p>
        </p:txBody>
      </p:sp>
      <p:sp>
        <p:nvSpPr>
          <p:cNvPr id="177" name="Google Shape;177;p21"/>
          <p:cNvSpPr txBox="1"/>
          <p:nvPr/>
        </p:nvSpPr>
        <p:spPr>
          <a:xfrm>
            <a:off x="541275" y="4216500"/>
            <a:ext cx="856500" cy="42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Source Sans 3 SemiBold"/>
                <a:ea typeface="Source Sans 3 SemiBold"/>
                <a:cs typeface="Source Sans 3 SemiBold"/>
                <a:sym typeface="Source Sans 3 SemiBold"/>
              </a:rPr>
              <a:t>Stage 3</a:t>
            </a:r>
            <a:endParaRPr>
              <a:solidFill>
                <a:schemeClr val="lt1"/>
              </a:solidFill>
              <a:latin typeface="Source Sans 3 SemiBold"/>
              <a:ea typeface="Source Sans 3 SemiBold"/>
              <a:cs typeface="Source Sans 3 SemiBold"/>
              <a:sym typeface="Source Sans 3 SemiBold"/>
            </a:endParaRPr>
          </a:p>
        </p:txBody>
      </p:sp>
      <p:sp>
        <p:nvSpPr>
          <p:cNvPr id="178" name="Google Shape;178;p21"/>
          <p:cNvSpPr/>
          <p:nvPr/>
        </p:nvSpPr>
        <p:spPr>
          <a:xfrm>
            <a:off x="1514001" y="3942150"/>
            <a:ext cx="2153100" cy="9690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614385"/>
              </a:gs>
              <a:gs pos="100000">
                <a:srgbClr val="516395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Source Sans 3"/>
                <a:ea typeface="Source Sans 3"/>
                <a:cs typeface="Source Sans 3"/>
                <a:sym typeface="Source Sans 3"/>
              </a:rPr>
              <a:t>Publish survey and </a:t>
            </a:r>
            <a:endParaRPr b="1" sz="1200">
              <a:solidFill>
                <a:schemeClr val="lt1"/>
              </a:solidFill>
              <a:latin typeface="Source Sans 3"/>
              <a:ea typeface="Source Sans 3"/>
              <a:cs typeface="Source Sans 3"/>
              <a:sym typeface="Source Sans 3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Source Sans 3"/>
                <a:ea typeface="Source Sans 3"/>
                <a:cs typeface="Source Sans 3"/>
                <a:sym typeface="Source Sans 3"/>
              </a:rPr>
              <a:t>gather responses</a:t>
            </a:r>
            <a:endParaRPr b="1" sz="1200">
              <a:solidFill>
                <a:schemeClr val="lt1"/>
              </a:solidFill>
              <a:latin typeface="Source Sans 3"/>
              <a:ea typeface="Source Sans 3"/>
              <a:cs typeface="Source Sans 3"/>
              <a:sym typeface="Source Sans 3"/>
            </a:endParaRPr>
          </a:p>
        </p:txBody>
      </p:sp>
      <p:sp>
        <p:nvSpPr>
          <p:cNvPr id="179" name="Google Shape;179;p21"/>
          <p:cNvSpPr/>
          <p:nvPr/>
        </p:nvSpPr>
        <p:spPr>
          <a:xfrm>
            <a:off x="3783328" y="4190400"/>
            <a:ext cx="1002600" cy="472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EEEEE"/>
          </a:solidFill>
          <a:ln cap="flat" cmpd="sng" w="19050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